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20"/>
  </p:notesMasterIdLst>
  <p:sldIdLst>
    <p:sldId id="256" r:id="rId2"/>
    <p:sldId id="376" r:id="rId3"/>
    <p:sldId id="377" r:id="rId4"/>
    <p:sldId id="408" r:id="rId5"/>
    <p:sldId id="410" r:id="rId6"/>
    <p:sldId id="409" r:id="rId7"/>
    <p:sldId id="379" r:id="rId8"/>
    <p:sldId id="411" r:id="rId9"/>
    <p:sldId id="405" r:id="rId10"/>
    <p:sldId id="412" r:id="rId11"/>
    <p:sldId id="413" r:id="rId12"/>
    <p:sldId id="414" r:id="rId13"/>
    <p:sldId id="416" r:id="rId14"/>
    <p:sldId id="415" r:id="rId15"/>
    <p:sldId id="417" r:id="rId16"/>
    <p:sldId id="418" r:id="rId17"/>
    <p:sldId id="419" r:id="rId18"/>
    <p:sldId id="38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B13"/>
    <a:srgbClr val="AC0810"/>
    <a:srgbClr val="F97F85"/>
    <a:srgbClr val="FCBABD"/>
    <a:srgbClr val="F75B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99" autoAdjust="0"/>
    <p:restoredTop sz="94660"/>
  </p:normalViewPr>
  <p:slideViewPr>
    <p:cSldViewPr snapToGrid="0">
      <p:cViewPr varScale="1">
        <p:scale>
          <a:sx n="108" d="100"/>
          <a:sy n="108" d="100"/>
        </p:scale>
        <p:origin x="-96" y="-11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EEC9C20-D35A-48D6-914A-ECF1E5F661C3}" type="datetimeFigureOut">
              <a:rPr lang="ru-RU"/>
              <a:pPr>
                <a:defRPr/>
              </a:pPr>
              <a:t>02.03.2023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E836D81-CC15-48A5-8A02-04B20251D294}" type="slidenum">
              <a:rPr lang="ru-RU"/>
              <a:pPr>
                <a:defRPr/>
              </a:pPr>
              <a:t>‹#›</a:t>
            </a:fld>
            <a:endParaRPr lang="ru-RU"/>
          </a:p>
        </p:txBody>
      </p:sp>
    </p:spTree>
    <p:extLst>
      <p:ext uri="{BB962C8B-B14F-4D97-AF65-F5344CB8AC3E}">
        <p14:creationId xmlns:p14="http://schemas.microsoft.com/office/powerpoint/2010/main" val="12671846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79415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802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3683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78514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64284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44546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948235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62885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4030048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3"/>
          <p:cNvSpPr txBox="1"/>
          <p:nvPr userDrawn="1"/>
        </p:nvSpPr>
        <p:spPr>
          <a:xfrm>
            <a:off x="8081963" y="6348413"/>
            <a:ext cx="495300" cy="276225"/>
          </a:xfrm>
          <a:prstGeom prst="rect">
            <a:avLst/>
          </a:prstGeom>
          <a:noFill/>
        </p:spPr>
        <p:txBody>
          <a:bodyPr lIns="0" rIns="144000">
            <a:spAutoFit/>
          </a:bodyPr>
          <a:lstStyle/>
          <a:p>
            <a:pPr algn="r" fontAlgn="auto">
              <a:spcBef>
                <a:spcPts val="0"/>
              </a:spcBef>
              <a:spcAft>
                <a:spcPts val="0"/>
              </a:spcAft>
              <a:defRPr/>
            </a:pPr>
            <a:fld id="{92A54973-C9C4-4130-9FBC-BB6A59BB0164}" type="slidenum">
              <a:rPr lang="ru-RU" sz="1200">
                <a:latin typeface="Helios" panose="04000500000000000000" pitchFamily="82" charset="0"/>
              </a:rPr>
              <a:pPr algn="r" fontAlgn="auto">
                <a:spcBef>
                  <a:spcPts val="0"/>
                </a:spcBef>
                <a:spcAft>
                  <a:spcPts val="0"/>
                </a:spcAft>
                <a:defRPr/>
              </a:pPr>
              <a:t>‹#›</a:t>
            </a:fld>
            <a:endParaRPr lang="ru-RU" sz="1200" dirty="0">
              <a:latin typeface="Helios" panose="04000500000000000000" pitchFamily="82" charset="0"/>
            </a:endParaRPr>
          </a:p>
        </p:txBody>
      </p:sp>
    </p:spTree>
    <p:extLst>
      <p:ext uri="{BB962C8B-B14F-4D97-AF65-F5344CB8AC3E}">
        <p14:creationId xmlns:p14="http://schemas.microsoft.com/office/powerpoint/2010/main" val="2805033755"/>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428055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Заголовок и объект">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3"/>
          <p:cNvSpPr txBox="1"/>
          <p:nvPr userDrawn="1"/>
        </p:nvSpPr>
        <p:spPr>
          <a:xfrm>
            <a:off x="8081963" y="6348413"/>
            <a:ext cx="495300" cy="276225"/>
          </a:xfrm>
          <a:prstGeom prst="rect">
            <a:avLst/>
          </a:prstGeom>
          <a:noFill/>
        </p:spPr>
        <p:txBody>
          <a:bodyPr lIns="0" rIns="144000">
            <a:spAutoFit/>
          </a:bodyPr>
          <a:lstStyle/>
          <a:p>
            <a:pPr algn="r" fontAlgn="auto">
              <a:spcBef>
                <a:spcPts val="0"/>
              </a:spcBef>
              <a:spcAft>
                <a:spcPts val="0"/>
              </a:spcAft>
              <a:defRPr/>
            </a:pPr>
            <a:fld id="{4DD3467A-87BB-43E6-A5FB-D23D66E46C63}" type="slidenum">
              <a:rPr lang="ru-RU" sz="1200">
                <a:latin typeface="Helios" panose="04000500000000000000" pitchFamily="82" charset="0"/>
              </a:rPr>
              <a:pPr algn="r" fontAlgn="auto">
                <a:spcBef>
                  <a:spcPts val="0"/>
                </a:spcBef>
                <a:spcAft>
                  <a:spcPts val="0"/>
                </a:spcAft>
                <a:defRPr/>
              </a:pPr>
              <a:t>‹#›</a:t>
            </a:fld>
            <a:endParaRPr lang="ru-RU" sz="1200" dirty="0">
              <a:latin typeface="Helios" panose="04000500000000000000" pitchFamily="82" charset="0"/>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3"/>
          <p:cNvSpPr txBox="1"/>
          <p:nvPr userDrawn="1"/>
        </p:nvSpPr>
        <p:spPr>
          <a:xfrm>
            <a:off x="8081963" y="6348413"/>
            <a:ext cx="495300" cy="276225"/>
          </a:xfrm>
          <a:prstGeom prst="rect">
            <a:avLst/>
          </a:prstGeom>
          <a:noFill/>
        </p:spPr>
        <p:txBody>
          <a:bodyPr lIns="0" rIns="144000">
            <a:spAutoFit/>
          </a:bodyPr>
          <a:lstStyle/>
          <a:p>
            <a:pPr algn="r" fontAlgn="auto">
              <a:spcBef>
                <a:spcPts val="0"/>
              </a:spcBef>
              <a:spcAft>
                <a:spcPts val="0"/>
              </a:spcAft>
              <a:defRPr/>
            </a:pPr>
            <a:fld id="{28C25709-FE31-4F88-B724-E08FE7674E05}" type="slidenum">
              <a:rPr lang="ru-RU" sz="1200">
                <a:latin typeface="Helios" panose="04000500000000000000" pitchFamily="82" charset="0"/>
              </a:rPr>
              <a:pPr algn="r" fontAlgn="auto">
                <a:spcBef>
                  <a:spcPts val="0"/>
                </a:spcBef>
                <a:spcAft>
                  <a:spcPts val="0"/>
                </a:spcAft>
                <a:defRPr/>
              </a:pPr>
              <a:t>‹#›</a:t>
            </a:fld>
            <a:endParaRPr lang="ru-RU" sz="1200" dirty="0">
              <a:latin typeface="Helios" panose="04000500000000000000" pitchFamily="82" charset="0"/>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Заголовок и объек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3"/>
          <p:cNvSpPr txBox="1"/>
          <p:nvPr userDrawn="1"/>
        </p:nvSpPr>
        <p:spPr>
          <a:xfrm>
            <a:off x="8081963" y="6348413"/>
            <a:ext cx="495300" cy="276225"/>
          </a:xfrm>
          <a:prstGeom prst="rect">
            <a:avLst/>
          </a:prstGeom>
          <a:noFill/>
        </p:spPr>
        <p:txBody>
          <a:bodyPr lIns="0" rIns="144000">
            <a:spAutoFit/>
          </a:bodyPr>
          <a:lstStyle/>
          <a:p>
            <a:pPr algn="r" fontAlgn="auto">
              <a:spcBef>
                <a:spcPts val="0"/>
              </a:spcBef>
              <a:spcAft>
                <a:spcPts val="0"/>
              </a:spcAft>
              <a:defRPr/>
            </a:pPr>
            <a:fld id="{3C092BA8-13C0-47A5-85DB-8EEB341F36D3}" type="slidenum">
              <a:rPr lang="ru-RU" sz="1200">
                <a:latin typeface="Helios" panose="04000500000000000000" pitchFamily="82" charset="0"/>
              </a:rPr>
              <a:pPr algn="r" fontAlgn="auto">
                <a:spcBef>
                  <a:spcPts val="0"/>
                </a:spcBef>
                <a:spcAft>
                  <a:spcPts val="0"/>
                </a:spcAft>
                <a:defRPr/>
              </a:pPr>
              <a:t>‹#›</a:t>
            </a:fld>
            <a:endParaRPr lang="ru-RU" sz="1200" dirty="0">
              <a:latin typeface="Helios" panose="04000500000000000000" pitchFamily="82" charset="0"/>
            </a:endParaRP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Заголовок и объек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3"/>
          <p:cNvSpPr txBox="1"/>
          <p:nvPr userDrawn="1"/>
        </p:nvSpPr>
        <p:spPr>
          <a:xfrm>
            <a:off x="8081963" y="6348413"/>
            <a:ext cx="495300" cy="276225"/>
          </a:xfrm>
          <a:prstGeom prst="rect">
            <a:avLst/>
          </a:prstGeom>
          <a:noFill/>
        </p:spPr>
        <p:txBody>
          <a:bodyPr lIns="0" rIns="144000">
            <a:spAutoFit/>
          </a:bodyPr>
          <a:lstStyle/>
          <a:p>
            <a:pPr algn="r" fontAlgn="auto">
              <a:spcBef>
                <a:spcPts val="0"/>
              </a:spcBef>
              <a:spcAft>
                <a:spcPts val="0"/>
              </a:spcAft>
              <a:defRPr/>
            </a:pPr>
            <a:fld id="{825938E0-354E-46CC-A34B-5330F4B92833}" type="slidenum">
              <a:rPr lang="ru-RU" sz="1200">
                <a:latin typeface="Helios" panose="04000500000000000000" pitchFamily="82" charset="0"/>
              </a:rPr>
              <a:pPr algn="r" fontAlgn="auto">
                <a:spcBef>
                  <a:spcPts val="0"/>
                </a:spcBef>
                <a:spcAft>
                  <a:spcPts val="0"/>
                </a:spcAft>
                <a:defRPr/>
              </a:pPr>
              <a:t>‹#›</a:t>
            </a:fld>
            <a:endParaRPr lang="ru-RU" sz="1200" dirty="0">
              <a:latin typeface="Helios" panose="04000500000000000000" pitchFamily="82" charset="0"/>
            </a:endParaRPr>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Заголовок и объек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3"/>
          <p:cNvSpPr txBox="1"/>
          <p:nvPr userDrawn="1"/>
        </p:nvSpPr>
        <p:spPr>
          <a:xfrm>
            <a:off x="8081963" y="6348413"/>
            <a:ext cx="495300" cy="276225"/>
          </a:xfrm>
          <a:prstGeom prst="rect">
            <a:avLst/>
          </a:prstGeom>
          <a:noFill/>
        </p:spPr>
        <p:txBody>
          <a:bodyPr lIns="0" rIns="144000">
            <a:spAutoFit/>
          </a:bodyPr>
          <a:lstStyle/>
          <a:p>
            <a:pPr algn="r" fontAlgn="auto">
              <a:spcBef>
                <a:spcPts val="0"/>
              </a:spcBef>
              <a:spcAft>
                <a:spcPts val="0"/>
              </a:spcAft>
              <a:defRPr/>
            </a:pPr>
            <a:fld id="{ADC62929-E72F-42B0-9101-99926A0BB8BA}" type="slidenum">
              <a:rPr lang="ru-RU" sz="1200">
                <a:solidFill>
                  <a:schemeClr val="bg1"/>
                </a:solidFill>
                <a:latin typeface="Helios" panose="04000500000000000000" pitchFamily="82" charset="0"/>
              </a:rPr>
              <a:pPr algn="r" fontAlgn="auto">
                <a:spcBef>
                  <a:spcPts val="0"/>
                </a:spcBef>
                <a:spcAft>
                  <a:spcPts val="0"/>
                </a:spcAft>
                <a:defRPr/>
              </a:pPr>
              <a:t>‹#›</a:t>
            </a:fld>
            <a:endParaRPr lang="ru-RU" sz="1200" dirty="0">
              <a:solidFill>
                <a:schemeClr val="bg1"/>
              </a:solidFill>
              <a:latin typeface="Helios" panose="04000500000000000000" pitchFamily="82" charset="0"/>
            </a:endParaRPr>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Заголовок и объек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3"/>
          <p:cNvSpPr txBox="1"/>
          <p:nvPr userDrawn="1"/>
        </p:nvSpPr>
        <p:spPr>
          <a:xfrm>
            <a:off x="8081963" y="6348413"/>
            <a:ext cx="495300" cy="276225"/>
          </a:xfrm>
          <a:prstGeom prst="rect">
            <a:avLst/>
          </a:prstGeom>
          <a:noFill/>
        </p:spPr>
        <p:txBody>
          <a:bodyPr lIns="0" rIns="144000">
            <a:spAutoFit/>
          </a:bodyPr>
          <a:lstStyle/>
          <a:p>
            <a:pPr algn="r" fontAlgn="auto">
              <a:spcBef>
                <a:spcPts val="0"/>
              </a:spcBef>
              <a:spcAft>
                <a:spcPts val="0"/>
              </a:spcAft>
              <a:defRPr/>
            </a:pPr>
            <a:fld id="{019BFB11-73FE-4082-8677-9B3E2C62AD40}" type="slidenum">
              <a:rPr lang="ru-RU" sz="1200">
                <a:solidFill>
                  <a:schemeClr val="bg1"/>
                </a:solidFill>
                <a:latin typeface="Helios" panose="04000500000000000000" pitchFamily="82" charset="0"/>
              </a:rPr>
              <a:pPr algn="r" fontAlgn="auto">
                <a:spcBef>
                  <a:spcPts val="0"/>
                </a:spcBef>
                <a:spcAft>
                  <a:spcPts val="0"/>
                </a:spcAft>
                <a:defRPr/>
              </a:pPr>
              <a:t>‹#›</a:t>
            </a:fld>
            <a:endParaRPr lang="ru-RU" sz="1200" dirty="0">
              <a:solidFill>
                <a:schemeClr val="bg1"/>
              </a:solidFill>
              <a:latin typeface="Helios" panose="04000500000000000000" pitchFamily="82" charset="0"/>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47427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10601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66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62043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97163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70DDF080-5E8C-48AD-84E5-6C08B304C14E}" type="datetimeFigureOut">
              <a:rPr lang="en-US" dirty="0"/>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276600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98733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3/2/2023</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79710669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70" r:id="rId19"/>
    <p:sldLayoutId id="2147483671" r:id="rId20"/>
    <p:sldLayoutId id="2147483673" r:id="rId21"/>
    <p:sldLayoutId id="2147483674" r:id="rId22"/>
    <p:sldLayoutId id="2147483675" r:id="rId23"/>
    <p:sldLayoutId id="2147483676" r:id="rId24"/>
    <p:sldLayoutId id="2147483677" r:id="rId25"/>
    <p:sldLayoutId id="2147483678" r:id="rId2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xmlns="" id="{DF777C1D-B3AF-4379-8346-316C8EFD0C04}"/>
              </a:ext>
            </a:extLst>
          </p:cNvPr>
          <p:cNvSpPr>
            <a:spLocks noGrp="1"/>
          </p:cNvSpPr>
          <p:nvPr>
            <p:ph type="ctrTitle"/>
          </p:nvPr>
        </p:nvSpPr>
        <p:spPr>
          <a:xfrm>
            <a:off x="244475" y="1136162"/>
            <a:ext cx="8623005" cy="3458816"/>
          </a:xfrm>
        </p:spPr>
        <p:txBody>
          <a:bodyPr/>
          <a:lstStyle/>
          <a:p>
            <a:pPr algn="ctr"/>
            <a:r>
              <a:rPr lang="ru-RU" dirty="0">
                <a:solidFill>
                  <a:schemeClr val="tx1"/>
                </a:solidFill>
              </a:rPr>
              <a:t>Профилактика нарушений когнитивного развития детей. </a:t>
            </a:r>
            <a:r>
              <a:rPr lang="ru-RU" dirty="0"/>
              <a:t/>
            </a:r>
            <a:br>
              <a:rPr lang="ru-RU" dirty="0"/>
            </a:b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A2275CDE-4DB6-4057-8E44-9EA0B89982AA}"/>
              </a:ext>
            </a:extLst>
          </p:cNvPr>
          <p:cNvSpPr/>
          <p:nvPr/>
        </p:nvSpPr>
        <p:spPr>
          <a:xfrm>
            <a:off x="662609" y="751344"/>
            <a:ext cx="8044069" cy="5663089"/>
          </a:xfrm>
          <a:prstGeom prst="rect">
            <a:avLst/>
          </a:prstGeom>
        </p:spPr>
        <p:txBody>
          <a:bodyPr wrap="square">
            <a:spAutoFit/>
          </a:bodyPr>
          <a:lstStyle/>
          <a:p>
            <a:pPr indent="360680" algn="ctr"/>
            <a:r>
              <a:rPr lang="ru-RU" sz="2000" b="1" dirty="0">
                <a:solidFill>
                  <a:srgbClr val="000000"/>
                </a:solidFill>
                <a:latin typeface="Times New Roman" panose="02020603050405020304" pitchFamily="18" charset="0"/>
              </a:rPr>
              <a:t>Игры на развитие внимания:</a:t>
            </a:r>
            <a:endParaRPr lang="ru-RU" sz="2000" dirty="0">
              <a:solidFill>
                <a:srgbClr val="000000"/>
              </a:solidFill>
              <a:latin typeface="Calibri" panose="020F0502020204030204" pitchFamily="34" charset="0"/>
            </a:endParaRPr>
          </a:p>
          <a:p>
            <a:pPr indent="360680" algn="just"/>
            <a:r>
              <a:rPr lang="ru-RU" b="1" dirty="0">
                <a:solidFill>
                  <a:srgbClr val="000000"/>
                </a:solidFill>
                <a:latin typeface="Times New Roman" panose="02020603050405020304" pitchFamily="18" charset="0"/>
              </a:rPr>
              <a:t>Игра 1: «Что слышно?» </a:t>
            </a:r>
            <a:r>
              <a:rPr lang="ru-RU" dirty="0">
                <a:solidFill>
                  <a:srgbClr val="000000"/>
                </a:solidFill>
                <a:latin typeface="Times New Roman" panose="02020603050405020304" pitchFamily="18" charset="0"/>
              </a:rPr>
              <a:t>- развитие произвольного внимания, устойчивости.</a:t>
            </a:r>
            <a:endParaRPr lang="ru-RU" dirty="0">
              <a:solidFill>
                <a:srgbClr val="000000"/>
              </a:solidFill>
              <a:latin typeface="Calibri" panose="020F0502020204030204" pitchFamily="34" charset="0"/>
            </a:endParaRPr>
          </a:p>
          <a:p>
            <a:pPr indent="360680" algn="just"/>
            <a:r>
              <a:rPr lang="ru-RU" dirty="0">
                <a:solidFill>
                  <a:srgbClr val="000000"/>
                </a:solidFill>
                <a:latin typeface="Times New Roman" panose="02020603050405020304" pitchFamily="18" charset="0"/>
              </a:rPr>
              <a:t>1 вариант: ведущий предлагает детям слушать и запоминать, что происходит за дверью. Затем он просит рассказать, что они слышали.</a:t>
            </a:r>
            <a:endParaRPr lang="ru-RU" dirty="0">
              <a:solidFill>
                <a:srgbClr val="000000"/>
              </a:solidFill>
              <a:latin typeface="Calibri" panose="020F0502020204030204" pitchFamily="34" charset="0"/>
            </a:endParaRPr>
          </a:p>
          <a:p>
            <a:pPr indent="360680" algn="just"/>
            <a:r>
              <a:rPr lang="ru-RU" dirty="0">
                <a:solidFill>
                  <a:srgbClr val="000000"/>
                </a:solidFill>
                <a:latin typeface="Times New Roman" panose="02020603050405020304" pitchFamily="18" charset="0"/>
              </a:rPr>
              <a:t>2 вариант: по сигналу ведущего, внимание детей обращается с двери на окно, с окна на дверь. Затем каждый ребенок должен рассказать, что за ними происходило.</a:t>
            </a:r>
            <a:endParaRPr lang="ru-RU" dirty="0">
              <a:solidFill>
                <a:srgbClr val="000000"/>
              </a:solidFill>
              <a:latin typeface="Calibri" panose="020F0502020204030204" pitchFamily="34" charset="0"/>
            </a:endParaRPr>
          </a:p>
          <a:p>
            <a:pPr indent="360680" algn="just"/>
            <a:r>
              <a:rPr lang="ru-RU" b="1" dirty="0">
                <a:solidFill>
                  <a:srgbClr val="000000"/>
                </a:solidFill>
                <a:latin typeface="Times New Roman" panose="02020603050405020304" pitchFamily="18" charset="0"/>
              </a:rPr>
              <a:t>Игра 2: «Найди такой же»</a:t>
            </a:r>
            <a:r>
              <a:rPr lang="ru-RU" dirty="0">
                <a:solidFill>
                  <a:srgbClr val="000000"/>
                </a:solidFill>
                <a:latin typeface="Times New Roman" panose="02020603050405020304" pitchFamily="18" charset="0"/>
              </a:rPr>
              <a:t> - цель: развитие произвольного внимания</a:t>
            </a:r>
            <a:endParaRPr lang="ru-RU" dirty="0">
              <a:solidFill>
                <a:srgbClr val="000000"/>
              </a:solidFill>
              <a:latin typeface="Calibri" panose="020F0502020204030204" pitchFamily="34" charset="0"/>
            </a:endParaRPr>
          </a:p>
          <a:p>
            <a:pPr indent="360680" algn="just"/>
            <a:r>
              <a:rPr lang="ru-RU" dirty="0">
                <a:solidFill>
                  <a:srgbClr val="000000"/>
                </a:solidFill>
                <a:latin typeface="Times New Roman" panose="02020603050405020304" pitchFamily="18" charset="0"/>
              </a:rPr>
              <a:t>Предложите малышу выбрать из кубиков или шариков точно такой же (по цвету, величине, рисунку) как тот, который у вас в руках. Чтобы ребенку было интереснее играть, можно загадывать с ним предметы по очереди и, конечно же делать ошибки, которые ребенок должен заметить. Можно усложнить игру, увеличивая количество предметов, различия которых не так заметны.</a:t>
            </a:r>
            <a:endParaRPr lang="ru-RU" dirty="0">
              <a:solidFill>
                <a:srgbClr val="000000"/>
              </a:solidFill>
              <a:latin typeface="Calibri" panose="020F0502020204030204" pitchFamily="34" charset="0"/>
            </a:endParaRPr>
          </a:p>
          <a:p>
            <a:pPr indent="360680" algn="just"/>
            <a:r>
              <a:rPr lang="ru-RU" b="1" dirty="0">
                <a:solidFill>
                  <a:srgbClr val="000000"/>
                </a:solidFill>
                <a:latin typeface="Times New Roman" panose="02020603050405020304" pitchFamily="18" charset="0"/>
              </a:rPr>
              <a:t>Игра 3: «Что изменилось?»</a:t>
            </a:r>
            <a:r>
              <a:rPr lang="ru-RU" dirty="0">
                <a:solidFill>
                  <a:srgbClr val="000000"/>
                </a:solidFill>
                <a:latin typeface="Times New Roman" panose="02020603050405020304" pitchFamily="18" charset="0"/>
              </a:rPr>
              <a:t> - развитие внимания, быстроты реакции.</a:t>
            </a:r>
            <a:endParaRPr lang="ru-RU" dirty="0">
              <a:solidFill>
                <a:srgbClr val="000000"/>
              </a:solidFill>
              <a:latin typeface="Calibri" panose="020F0502020204030204" pitchFamily="34" charset="0"/>
            </a:endParaRPr>
          </a:p>
          <a:p>
            <a:pPr indent="360680" algn="just"/>
            <a:r>
              <a:rPr lang="ru-RU" dirty="0">
                <a:solidFill>
                  <a:srgbClr val="000000"/>
                </a:solidFill>
                <a:latin typeface="Times New Roman" panose="02020603050405020304" pitchFamily="18" charset="0"/>
              </a:rPr>
              <a:t>Для начала поставьте на стол 3-4 игрушки, дайте ребенку рассмотреть их 1-2 минуты. Затем попросите его отвернуться и уберите одну из игрушек. Когда малыш повернется спросите его, что изменилось. Игру можно усложнить увеличить количество игрушек до 5-7. можно превратить эту игру в соревнование, задавая друг другу задачки по очереди.</a:t>
            </a:r>
            <a:endParaRPr lang="ru-RU"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447864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FCA15E24-1585-4496-BD25-10E924E89FF2}"/>
              </a:ext>
            </a:extLst>
          </p:cNvPr>
          <p:cNvSpPr/>
          <p:nvPr/>
        </p:nvSpPr>
        <p:spPr>
          <a:xfrm>
            <a:off x="609600" y="732621"/>
            <a:ext cx="8256104" cy="6186309"/>
          </a:xfrm>
          <a:prstGeom prst="rect">
            <a:avLst/>
          </a:prstGeom>
        </p:spPr>
        <p:txBody>
          <a:bodyPr wrap="square">
            <a:spAutoFit/>
          </a:bodyPr>
          <a:lstStyle/>
          <a:p>
            <a:pPr indent="360680" algn="just"/>
            <a:r>
              <a:rPr lang="ru-RU" b="1" dirty="0">
                <a:solidFill>
                  <a:srgbClr val="000000"/>
                </a:solidFill>
                <a:latin typeface="Times New Roman" panose="02020603050405020304" pitchFamily="18" charset="0"/>
              </a:rPr>
              <a:t>Игра 4: «Гимнастика внимания» </a:t>
            </a:r>
            <a:r>
              <a:rPr lang="ru-RU" dirty="0">
                <a:solidFill>
                  <a:srgbClr val="000000"/>
                </a:solidFill>
                <a:latin typeface="Times New Roman" panose="02020603050405020304" pitchFamily="18" charset="0"/>
              </a:rPr>
              <a:t>- развитие произвольного внимания</a:t>
            </a:r>
            <a:endParaRPr lang="ru-RU" dirty="0">
              <a:solidFill>
                <a:srgbClr val="000000"/>
              </a:solidFill>
              <a:latin typeface="Calibri" panose="020F0502020204030204" pitchFamily="34" charset="0"/>
            </a:endParaRPr>
          </a:p>
          <a:p>
            <a:pPr indent="360680" algn="just"/>
            <a:r>
              <a:rPr lang="ru-RU" dirty="0">
                <a:solidFill>
                  <a:srgbClr val="000000"/>
                </a:solidFill>
                <a:latin typeface="Times New Roman" panose="02020603050405020304" pitchFamily="18" charset="0"/>
              </a:rPr>
              <a:t>«раз, два, три, четыре, пять</a:t>
            </a:r>
            <a:endParaRPr lang="ru-RU" dirty="0">
              <a:solidFill>
                <a:srgbClr val="000000"/>
              </a:solidFill>
              <a:latin typeface="Calibri" panose="020F0502020204030204" pitchFamily="34" charset="0"/>
            </a:endParaRPr>
          </a:p>
          <a:p>
            <a:pPr indent="360680" algn="just"/>
            <a:r>
              <a:rPr lang="ru-RU" dirty="0">
                <a:solidFill>
                  <a:srgbClr val="000000"/>
                </a:solidFill>
                <a:latin typeface="Times New Roman" panose="02020603050405020304" pitchFamily="18" charset="0"/>
              </a:rPr>
              <a:t>начинаем мы играть</a:t>
            </a:r>
            <a:endParaRPr lang="ru-RU" dirty="0">
              <a:solidFill>
                <a:srgbClr val="000000"/>
              </a:solidFill>
              <a:latin typeface="Calibri" panose="020F0502020204030204" pitchFamily="34" charset="0"/>
            </a:endParaRPr>
          </a:p>
          <a:p>
            <a:pPr indent="360680" algn="just"/>
            <a:r>
              <a:rPr lang="ru-RU" dirty="0">
                <a:solidFill>
                  <a:srgbClr val="000000"/>
                </a:solidFill>
                <a:latin typeface="Times New Roman" panose="02020603050405020304" pitchFamily="18" charset="0"/>
              </a:rPr>
              <a:t>вы ребята не зевайте</a:t>
            </a:r>
            <a:endParaRPr lang="ru-RU" dirty="0">
              <a:solidFill>
                <a:srgbClr val="000000"/>
              </a:solidFill>
              <a:latin typeface="Calibri" panose="020F0502020204030204" pitchFamily="34" charset="0"/>
            </a:endParaRPr>
          </a:p>
          <a:p>
            <a:pPr indent="360680" algn="just"/>
            <a:r>
              <a:rPr lang="ru-RU" dirty="0">
                <a:solidFill>
                  <a:srgbClr val="000000"/>
                </a:solidFill>
                <a:latin typeface="Times New Roman" panose="02020603050405020304" pitchFamily="18" charset="0"/>
              </a:rPr>
              <a:t>слушайте, что вам скажу</a:t>
            </a:r>
            <a:endParaRPr lang="ru-RU" dirty="0">
              <a:solidFill>
                <a:srgbClr val="000000"/>
              </a:solidFill>
              <a:latin typeface="Calibri" panose="020F0502020204030204" pitchFamily="34" charset="0"/>
            </a:endParaRPr>
          </a:p>
          <a:p>
            <a:pPr indent="360680" algn="just"/>
            <a:r>
              <a:rPr lang="ru-RU" dirty="0">
                <a:solidFill>
                  <a:srgbClr val="000000"/>
                </a:solidFill>
                <a:latin typeface="Times New Roman" panose="02020603050405020304" pitchFamily="18" charset="0"/>
              </a:rPr>
              <a:t>и при этом покажу»</a:t>
            </a:r>
            <a:endParaRPr lang="ru-RU" dirty="0">
              <a:solidFill>
                <a:srgbClr val="000000"/>
              </a:solidFill>
              <a:latin typeface="Calibri" panose="020F0502020204030204" pitchFamily="34" charset="0"/>
            </a:endParaRPr>
          </a:p>
          <a:p>
            <a:pPr indent="360680" algn="just"/>
            <a:r>
              <a:rPr lang="ru-RU" dirty="0">
                <a:solidFill>
                  <a:srgbClr val="000000"/>
                </a:solidFill>
                <a:latin typeface="Times New Roman" panose="02020603050405020304" pitchFamily="18" charset="0"/>
              </a:rPr>
              <a:t>Называя, части своего тела, показывать их на себе (кладет на них руку). Дети повторяют движения. Затем начинают путать детей, называя одну часть тела, показывать другую.</a:t>
            </a:r>
            <a:endParaRPr lang="ru-RU" dirty="0">
              <a:solidFill>
                <a:srgbClr val="000000"/>
              </a:solidFill>
              <a:latin typeface="Calibri" panose="020F0502020204030204" pitchFamily="34" charset="0"/>
            </a:endParaRPr>
          </a:p>
          <a:p>
            <a:pPr indent="360680" algn="just"/>
            <a:r>
              <a:rPr lang="ru-RU" b="1" dirty="0">
                <a:solidFill>
                  <a:srgbClr val="000000"/>
                </a:solidFill>
                <a:latin typeface="Times New Roman" panose="02020603050405020304" pitchFamily="18" charset="0"/>
              </a:rPr>
              <a:t>Игра 5: «Испорченный телефон» </a:t>
            </a:r>
            <a:r>
              <a:rPr lang="ru-RU" dirty="0">
                <a:solidFill>
                  <a:srgbClr val="000000"/>
                </a:solidFill>
                <a:latin typeface="Times New Roman" panose="02020603050405020304" pitchFamily="18" charset="0"/>
              </a:rPr>
              <a:t>- развитие внимания, слухового восприятия.</a:t>
            </a:r>
            <a:endParaRPr lang="ru-RU" dirty="0">
              <a:solidFill>
                <a:srgbClr val="000000"/>
              </a:solidFill>
              <a:latin typeface="Calibri" panose="020F0502020204030204" pitchFamily="34" charset="0"/>
            </a:endParaRPr>
          </a:p>
          <a:p>
            <a:pPr indent="360680" algn="just"/>
            <a:r>
              <a:rPr lang="ru-RU" dirty="0">
                <a:solidFill>
                  <a:srgbClr val="000000"/>
                </a:solidFill>
                <a:latin typeface="Times New Roman" panose="02020603050405020304" pitchFamily="18" charset="0"/>
              </a:rPr>
              <a:t>1 вариант.</a:t>
            </a:r>
            <a:endParaRPr lang="ru-RU" dirty="0">
              <a:solidFill>
                <a:srgbClr val="000000"/>
              </a:solidFill>
              <a:latin typeface="Calibri" panose="020F0502020204030204" pitchFamily="34" charset="0"/>
            </a:endParaRPr>
          </a:p>
          <a:p>
            <a:pPr indent="360680" algn="just"/>
            <a:r>
              <a:rPr lang="ru-RU" dirty="0">
                <a:solidFill>
                  <a:srgbClr val="000000"/>
                </a:solidFill>
                <a:latin typeface="Times New Roman" panose="02020603050405020304" pitchFamily="18" charset="0"/>
              </a:rPr>
              <a:t>Дети садятся в ряд или в круг. Ведущий тихо, на ушко, называет соседу какое-нибудь слово или фразу, тот передает это дальше</a:t>
            </a:r>
            <a:endParaRPr lang="ru-RU" dirty="0">
              <a:solidFill>
                <a:srgbClr val="000000"/>
              </a:solidFill>
              <a:latin typeface="Calibri" panose="020F0502020204030204" pitchFamily="34" charset="0"/>
            </a:endParaRPr>
          </a:p>
          <a:p>
            <a:pPr indent="360680" algn="just"/>
            <a:r>
              <a:rPr lang="ru-RU" dirty="0">
                <a:solidFill>
                  <a:srgbClr val="000000"/>
                </a:solidFill>
                <a:latin typeface="Times New Roman" panose="02020603050405020304" pitchFamily="18" charset="0"/>
              </a:rPr>
              <a:t>. Последний из детей называет то, что услышал, после этого слово передает новый ведущий.</a:t>
            </a:r>
            <a:endParaRPr lang="ru-RU" dirty="0">
              <a:solidFill>
                <a:srgbClr val="000000"/>
              </a:solidFill>
              <a:latin typeface="Calibri" panose="020F0502020204030204" pitchFamily="34" charset="0"/>
            </a:endParaRPr>
          </a:p>
          <a:p>
            <a:pPr indent="360680" algn="just"/>
            <a:r>
              <a:rPr lang="ru-RU" dirty="0">
                <a:solidFill>
                  <a:srgbClr val="000000"/>
                </a:solidFill>
                <a:latin typeface="Times New Roman" panose="02020603050405020304" pitchFamily="18" charset="0"/>
              </a:rPr>
              <a:t>2 вариант.</a:t>
            </a:r>
            <a:endParaRPr lang="ru-RU" dirty="0">
              <a:solidFill>
                <a:srgbClr val="000000"/>
              </a:solidFill>
              <a:latin typeface="Calibri" panose="020F0502020204030204" pitchFamily="34" charset="0"/>
            </a:endParaRPr>
          </a:p>
          <a:p>
            <a:pPr indent="360680" algn="just"/>
            <a:r>
              <a:rPr lang="ru-RU" dirty="0">
                <a:solidFill>
                  <a:srgbClr val="000000"/>
                </a:solidFill>
                <a:latin typeface="Times New Roman" panose="02020603050405020304" pitchFamily="18" charset="0"/>
              </a:rPr>
              <a:t>Часть детей выходит из кабинета. Ведущий читает небольшой рассказ оставшимся детям. В кабинет входит первый из игроков, находящихся за дверью, и кто-то из присутствующих рассказывает ему услышанное. Затем входит второй ребенок, а предыдущий рассказывает ему все, что запомнил из рассказа. </a:t>
            </a:r>
          </a:p>
          <a:p>
            <a:pPr indent="360680" algn="just"/>
            <a:r>
              <a:rPr lang="ru-RU" dirty="0">
                <a:solidFill>
                  <a:srgbClr val="000000"/>
                </a:solidFill>
                <a:latin typeface="Times New Roman" panose="02020603050405020304" pitchFamily="18" charset="0"/>
              </a:rPr>
              <a:t>Так продолжается вся игра.</a:t>
            </a:r>
            <a:endParaRPr lang="ru-RU"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601192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F045B330-BB74-4DE7-94B9-8AF96C8927AC}"/>
              </a:ext>
            </a:extLst>
          </p:cNvPr>
          <p:cNvSpPr/>
          <p:nvPr/>
        </p:nvSpPr>
        <p:spPr>
          <a:xfrm>
            <a:off x="318052" y="775761"/>
            <a:ext cx="8242852" cy="3693319"/>
          </a:xfrm>
          <a:prstGeom prst="rect">
            <a:avLst/>
          </a:prstGeom>
        </p:spPr>
        <p:txBody>
          <a:bodyPr wrap="square">
            <a:spAutoFit/>
          </a:bodyPr>
          <a:lstStyle/>
          <a:p>
            <a:pPr indent="360680" algn="just"/>
            <a:r>
              <a:rPr lang="ru-RU" b="1" dirty="0">
                <a:solidFill>
                  <a:srgbClr val="000000"/>
                </a:solidFill>
                <a:latin typeface="Times New Roman" panose="02020603050405020304" pitchFamily="18" charset="0"/>
              </a:rPr>
              <a:t>Воображение</a:t>
            </a:r>
            <a:r>
              <a:rPr lang="ru-RU" dirty="0">
                <a:solidFill>
                  <a:srgbClr val="000000"/>
                </a:solidFill>
                <a:latin typeface="Times New Roman" panose="02020603050405020304" pitchFamily="18" charset="0"/>
              </a:rPr>
              <a:t> — универсальная человеческая способность к построению новых</a:t>
            </a:r>
            <a:r>
              <a:rPr lang="ru-RU" b="1" dirty="0">
                <a:solidFill>
                  <a:srgbClr val="000000"/>
                </a:solidFill>
                <a:latin typeface="Times New Roman" panose="02020603050405020304" pitchFamily="18" charset="0"/>
              </a:rPr>
              <a:t> </a:t>
            </a:r>
            <a:r>
              <a:rPr lang="ru-RU" dirty="0">
                <a:solidFill>
                  <a:srgbClr val="000000"/>
                </a:solidFill>
                <a:latin typeface="Times New Roman" panose="02020603050405020304" pitchFamily="18" charset="0"/>
              </a:rPr>
              <a:t>целостных образов действительности путем переработки содержания сложившегося практического, чувственного, интеллектуального и эмоционально-смыслового опыта. Воображение — это способ овладения человеком сферой возможного будущего, придающий его деятельности целеполагающий и проектный характер, благодаря чему он выделился из «царства» животных. Будучи психологической основой творчества, воображение обеспечивает как историческое создание форм культуры, так и их освоение в онтогенезе.</a:t>
            </a:r>
            <a:endParaRPr lang="ru-RU" sz="1600" dirty="0">
              <a:solidFill>
                <a:srgbClr val="000000"/>
              </a:solidFill>
              <a:latin typeface="Calibri" panose="020F0502020204030204" pitchFamily="34" charset="0"/>
            </a:endParaRPr>
          </a:p>
          <a:p>
            <a:pPr indent="360680" algn="just"/>
            <a:r>
              <a:rPr lang="ru-RU" dirty="0">
                <a:solidFill>
                  <a:srgbClr val="000000"/>
                </a:solidFill>
                <a:latin typeface="Times New Roman" panose="02020603050405020304" pitchFamily="18" charset="0"/>
              </a:rPr>
              <a:t>Воображение — это образное конструирование содержания понятия о предмете еще до того, как сложится само это понятие. Содержание будущей мысли фиксируется воображением в виде некоторой существенной, всеобщей тенденции развития целостного объекта. Осмыслить эту тенденцию как генетическую закономерность человек может только посредством мышления.</a:t>
            </a:r>
            <a:endParaRPr lang="ru-RU" sz="1600" b="0" i="0" dirty="0">
              <a:solidFill>
                <a:srgbClr val="000000"/>
              </a:solidFill>
              <a:effectLst/>
              <a:latin typeface="Calibri" panose="020F0502020204030204" pitchFamily="34" charset="0"/>
            </a:endParaRPr>
          </a:p>
        </p:txBody>
      </p:sp>
      <p:pic>
        <p:nvPicPr>
          <p:cNvPr id="4" name="Рисунок 3">
            <a:extLst>
              <a:ext uri="{FF2B5EF4-FFF2-40B4-BE49-F238E27FC236}">
                <a16:creationId xmlns:a16="http://schemas.microsoft.com/office/drawing/2014/main" xmlns="" id="{539E80A2-124A-4895-862A-F3FD7D63D4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1668" y="4469080"/>
            <a:ext cx="4002157" cy="2161165"/>
          </a:xfrm>
          <a:prstGeom prst="rect">
            <a:avLst/>
          </a:prstGeom>
        </p:spPr>
      </p:pic>
    </p:spTree>
    <p:extLst>
      <p:ext uri="{BB962C8B-B14F-4D97-AF65-F5344CB8AC3E}">
        <p14:creationId xmlns:p14="http://schemas.microsoft.com/office/powerpoint/2010/main" val="4237347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2C4AB2DD-5C32-4E37-84C3-572D81E73F10}"/>
              </a:ext>
            </a:extLst>
          </p:cNvPr>
          <p:cNvSpPr/>
          <p:nvPr/>
        </p:nvSpPr>
        <p:spPr>
          <a:xfrm>
            <a:off x="258417" y="751344"/>
            <a:ext cx="8627166" cy="5386090"/>
          </a:xfrm>
          <a:prstGeom prst="rect">
            <a:avLst/>
          </a:prstGeom>
        </p:spPr>
        <p:txBody>
          <a:bodyPr wrap="square">
            <a:spAutoFit/>
          </a:bodyPr>
          <a:lstStyle/>
          <a:p>
            <a:pPr indent="360680" algn="ctr"/>
            <a:r>
              <a:rPr lang="ru-RU" sz="2000" b="1" dirty="0">
                <a:solidFill>
                  <a:srgbClr val="000000"/>
                </a:solidFill>
                <a:latin typeface="Times New Roman" panose="02020603050405020304" pitchFamily="18" charset="0"/>
                <a:cs typeface="Times New Roman" panose="02020603050405020304" pitchFamily="18" charset="0"/>
              </a:rPr>
              <a:t>Игры на развитие воображения</a:t>
            </a:r>
            <a:r>
              <a:rPr lang="ru-RU" sz="2000" dirty="0">
                <a:solidFill>
                  <a:srgbClr val="000000"/>
                </a:solidFill>
                <a:latin typeface="Times New Roman" panose="02020603050405020304" pitchFamily="18" charset="0"/>
                <a:cs typeface="Times New Roman" panose="02020603050405020304" pitchFamily="18" charset="0"/>
              </a:rPr>
              <a:t>:</a:t>
            </a:r>
          </a:p>
          <a:p>
            <a:pPr indent="360680" algn="just"/>
            <a:r>
              <a:rPr lang="ru-RU" b="1" dirty="0">
                <a:solidFill>
                  <a:srgbClr val="000000"/>
                </a:solidFill>
                <a:latin typeface="Times New Roman" panose="02020603050405020304" pitchFamily="18" charset="0"/>
              </a:rPr>
              <a:t>Игра 1: "Знакомство с квартирой наощупь": </a:t>
            </a:r>
            <a:r>
              <a:rPr lang="ru-RU" dirty="0">
                <a:solidFill>
                  <a:srgbClr val="000000"/>
                </a:solidFill>
                <a:latin typeface="Times New Roman" panose="02020603050405020304" pitchFamily="18" charset="0"/>
              </a:rPr>
              <a:t>играющему завязываются глаза и вместе с ведущим он отправляется в путешествие по квартире. Всё и все, что и кто встречается на пути ощупывается, обнюхивается и делается вывод, что же это такое. Эта игра развивает все органы чувств, а также координацию, пластику, корректирует </a:t>
            </a:r>
            <a:r>
              <a:rPr lang="ru-RU" dirty="0" err="1">
                <a:solidFill>
                  <a:srgbClr val="000000"/>
                </a:solidFill>
                <a:latin typeface="Times New Roman" panose="02020603050405020304" pitchFamily="18" charset="0"/>
              </a:rPr>
              <a:t>раскоординированность</a:t>
            </a:r>
            <a:r>
              <a:rPr lang="ru-RU" dirty="0">
                <a:solidFill>
                  <a:srgbClr val="000000"/>
                </a:solidFill>
                <a:latin typeface="Times New Roman" panose="02020603050405020304" pitchFamily="18" charset="0"/>
              </a:rPr>
              <a:t> и гиперактивность.</a:t>
            </a:r>
            <a:endParaRPr lang="ru-RU" dirty="0">
              <a:solidFill>
                <a:srgbClr val="000000"/>
              </a:solidFill>
              <a:latin typeface="Calibri" panose="020F0502020204030204" pitchFamily="34" charset="0"/>
            </a:endParaRPr>
          </a:p>
          <a:p>
            <a:pPr indent="360680" algn="just"/>
            <a:r>
              <a:rPr lang="ru-RU" b="1" dirty="0">
                <a:solidFill>
                  <a:srgbClr val="000000"/>
                </a:solidFill>
                <a:latin typeface="Times New Roman" panose="02020603050405020304" pitchFamily="18" charset="0"/>
              </a:rPr>
              <a:t>Игра 2: "Что на что похоже?"</a:t>
            </a:r>
            <a:endParaRPr lang="ru-RU" b="1" dirty="0">
              <a:solidFill>
                <a:srgbClr val="000000"/>
              </a:solidFill>
              <a:latin typeface="Calibri" panose="020F0502020204030204" pitchFamily="34" charset="0"/>
            </a:endParaRPr>
          </a:p>
          <a:p>
            <a:pPr indent="360680" algn="just"/>
            <a:r>
              <a:rPr lang="ru-RU" dirty="0">
                <a:solidFill>
                  <a:srgbClr val="000000"/>
                </a:solidFill>
                <a:latin typeface="Times New Roman" panose="02020603050405020304" pitchFamily="18" charset="0"/>
              </a:rPr>
              <a:t>Помните тест </a:t>
            </a:r>
            <a:r>
              <a:rPr lang="ru-RU" dirty="0" err="1">
                <a:solidFill>
                  <a:srgbClr val="000000"/>
                </a:solidFill>
                <a:latin typeface="Times New Roman" panose="02020603050405020304" pitchFamily="18" charset="0"/>
              </a:rPr>
              <a:t>Роршаха</a:t>
            </a:r>
            <a:r>
              <a:rPr lang="ru-RU" dirty="0">
                <a:solidFill>
                  <a:srgbClr val="000000"/>
                </a:solidFill>
                <a:latin typeface="Times New Roman" panose="02020603050405020304" pitchFamily="18" charset="0"/>
              </a:rPr>
              <a:t>, тот, что с пятнами? Эта игра создана по его мотивам (или тест </a:t>
            </a:r>
            <a:r>
              <a:rPr lang="ru-RU" dirty="0" err="1">
                <a:solidFill>
                  <a:srgbClr val="000000"/>
                </a:solidFill>
                <a:latin typeface="Times New Roman" panose="02020603050405020304" pitchFamily="18" charset="0"/>
              </a:rPr>
              <a:t>Роршаха</a:t>
            </a:r>
            <a:r>
              <a:rPr lang="ru-RU" dirty="0">
                <a:solidFill>
                  <a:srgbClr val="000000"/>
                </a:solidFill>
                <a:latin typeface="Times New Roman" panose="02020603050405020304" pitchFamily="18" charset="0"/>
              </a:rPr>
              <a:t> по мотивам этой игры...). Капните жидко разведенной гуашью на плотный лист белой бумаги и сложите его пополам. Затем разверните и начинайте вместе с детьми придумывать предметы или существа, которые ассоциируются с кляксой. Важно придумывать разные типы ассоциаций. Чем скорее ребёнок натренируется видеть в кляксах самые разнообразные вещи-тем здоровее психика. Это упражнение тренирует гибкость мышления, его умение переключаться.</a:t>
            </a:r>
            <a:endParaRPr lang="ru-RU" dirty="0">
              <a:solidFill>
                <a:srgbClr val="000000"/>
              </a:solidFill>
              <a:latin typeface="Calibri" panose="020F0502020204030204" pitchFamily="34" charset="0"/>
            </a:endParaRPr>
          </a:p>
          <a:p>
            <a:pPr indent="360680" algn="just"/>
            <a:r>
              <a:rPr lang="ru-RU" b="1" dirty="0">
                <a:solidFill>
                  <a:srgbClr val="000000"/>
                </a:solidFill>
                <a:latin typeface="Times New Roman" panose="02020603050405020304" pitchFamily="18" charset="0"/>
              </a:rPr>
              <a:t>Игра 3: "Метаморфозы"</a:t>
            </a:r>
            <a:endParaRPr lang="ru-RU" b="1" dirty="0">
              <a:solidFill>
                <a:srgbClr val="000000"/>
              </a:solidFill>
              <a:latin typeface="Calibri" panose="020F0502020204030204" pitchFamily="34" charset="0"/>
            </a:endParaRPr>
          </a:p>
          <a:p>
            <a:pPr indent="360680" algn="just"/>
            <a:r>
              <a:rPr lang="ru-RU" dirty="0">
                <a:solidFill>
                  <a:srgbClr val="000000"/>
                </a:solidFill>
                <a:latin typeface="Times New Roman" panose="02020603050405020304" pitchFamily="18" charset="0"/>
              </a:rPr>
              <a:t>Что это такое? Метаморфозы-то есть превращения, изменения. В этой игре мы превращаем предметы (чаще всего неисправные) во что-то совершенно новое, давая им вторую жизнь. Например, старый электрический чайник может превратиться в лейку для цветов или в подставку для канцелярии…</a:t>
            </a:r>
            <a:endParaRPr lang="ru-RU"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879446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xmlns="" id="{4A06B619-91D4-4974-8195-337A3F112FAF}"/>
              </a:ext>
            </a:extLst>
          </p:cNvPr>
          <p:cNvSpPr/>
          <p:nvPr/>
        </p:nvSpPr>
        <p:spPr>
          <a:xfrm>
            <a:off x="437322" y="817605"/>
            <a:ext cx="8534400" cy="4524315"/>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Игра 4: "Что над нами вверх ногами". </a:t>
            </a:r>
            <a:r>
              <a:rPr lang="ru-RU" dirty="0">
                <a:latin typeface="Times New Roman" panose="02020603050405020304" pitchFamily="18" charset="0"/>
                <a:cs typeface="Times New Roman" panose="02020603050405020304" pitchFamily="18" charset="0"/>
              </a:rPr>
              <a:t>Представим, что у всех вещей вокруг есть глаза 🙄, что эти вещи могут видеть? Что "видит" картина на стене? О чем "шепчутся" чашки в серванте? Эта игра развивает умение поставить себя в иную пространственную точку зрения, развивает воображение. А также помогает скорректировать детский эгоцентризм.</a:t>
            </a:r>
          </a:p>
          <a:p>
            <a:r>
              <a:rPr lang="ru-RU" b="1" dirty="0">
                <a:latin typeface="Times New Roman" panose="02020603050405020304" pitchFamily="18" charset="0"/>
                <a:cs typeface="Times New Roman" panose="02020603050405020304" pitchFamily="18" charset="0"/>
              </a:rPr>
              <a:t>Игра 5: предложите ребенку вопросы, начинающиеся со слов «Что произойдет, если…». </a:t>
            </a:r>
            <a:r>
              <a:rPr lang="ru-RU" dirty="0">
                <a:latin typeface="Times New Roman" panose="02020603050405020304" pitchFamily="18" charset="0"/>
                <a:cs typeface="Times New Roman" panose="02020603050405020304" pitchFamily="18" charset="0"/>
              </a:rPr>
              <a:t>Задача ребенка дать как можно более полные и оригинальные ответы на поставленные вопросы.</a:t>
            </a:r>
          </a:p>
          <a:p>
            <a:r>
              <a:rPr lang="ru-RU" dirty="0">
                <a:latin typeface="Times New Roman" panose="02020603050405020304" pitchFamily="18" charset="0"/>
                <a:cs typeface="Times New Roman" panose="02020603050405020304" pitchFamily="18" charset="0"/>
              </a:rPr>
              <a:t>Список примерных вопросов:</a:t>
            </a:r>
          </a:p>
          <a:p>
            <a:r>
              <a:rPr lang="ru-RU" dirty="0">
                <a:latin typeface="Times New Roman" panose="02020603050405020304" pitchFamily="18" charset="0"/>
                <a:cs typeface="Times New Roman" panose="02020603050405020304" pitchFamily="18" charset="0"/>
              </a:rPr>
              <a:t>«Что произойдет, если дождь будет лить не переставая?»</a:t>
            </a:r>
          </a:p>
          <a:p>
            <a:r>
              <a:rPr lang="ru-RU" dirty="0">
                <a:latin typeface="Times New Roman" panose="02020603050405020304" pitchFamily="18" charset="0"/>
                <a:cs typeface="Times New Roman" panose="02020603050405020304" pitchFamily="18" charset="0"/>
              </a:rPr>
              <a:t>«Что произойдет, если все животные начнут говорить человеческим голосом?»</a:t>
            </a:r>
          </a:p>
          <a:p>
            <a:r>
              <a:rPr lang="ru-RU" dirty="0">
                <a:latin typeface="Times New Roman" panose="02020603050405020304" pitchFamily="18" charset="0"/>
                <a:cs typeface="Times New Roman" panose="02020603050405020304" pitchFamily="18" charset="0"/>
              </a:rPr>
              <a:t>«Что произойдет, если все горы вдруг превратятся в сахарные?»</a:t>
            </a:r>
          </a:p>
          <a:p>
            <a:r>
              <a:rPr lang="ru-RU" dirty="0">
                <a:latin typeface="Times New Roman" panose="02020603050405020304" pitchFamily="18" charset="0"/>
                <a:cs typeface="Times New Roman" panose="02020603050405020304" pitchFamily="18" charset="0"/>
              </a:rPr>
              <a:t>«Что произойдет, если у тебя вырастут крылья?»</a:t>
            </a:r>
          </a:p>
          <a:p>
            <a:r>
              <a:rPr lang="ru-RU" dirty="0">
                <a:latin typeface="Times New Roman" panose="02020603050405020304" pitchFamily="18" charset="0"/>
                <a:cs typeface="Times New Roman" panose="02020603050405020304" pitchFamily="18" charset="0"/>
              </a:rPr>
              <a:t>«Что произойдет, если оживут все сказочные герои?»</a:t>
            </a:r>
          </a:p>
          <a:p>
            <a:r>
              <a:rPr lang="ru-RU" dirty="0">
                <a:latin typeface="Times New Roman" panose="02020603050405020304" pitchFamily="18" charset="0"/>
                <a:cs typeface="Times New Roman" panose="02020603050405020304" pitchFamily="18" charset="0"/>
              </a:rPr>
              <a:t>Чем более подробно и детально отвечает ребенок, тем ярче у него развиты образность и «</a:t>
            </a:r>
            <a:r>
              <a:rPr lang="ru-RU" dirty="0" err="1">
                <a:latin typeface="Times New Roman" panose="02020603050405020304" pitchFamily="18" charset="0"/>
                <a:cs typeface="Times New Roman" panose="02020603050405020304" pitchFamily="18" charset="0"/>
              </a:rPr>
              <a:t>творческость</a:t>
            </a:r>
            <a:r>
              <a:rPr lang="ru-RU" dirty="0">
                <a:latin typeface="Times New Roman" panose="02020603050405020304" pitchFamily="18" charset="0"/>
                <a:cs typeface="Times New Roman" panose="02020603050405020304" pitchFamily="18" charset="0"/>
              </a:rPr>
              <a:t> - креативность» воображения.</a:t>
            </a:r>
          </a:p>
        </p:txBody>
      </p:sp>
    </p:spTree>
    <p:extLst>
      <p:ext uri="{BB962C8B-B14F-4D97-AF65-F5344CB8AC3E}">
        <p14:creationId xmlns:p14="http://schemas.microsoft.com/office/powerpoint/2010/main" val="2861079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72980515-8638-4D81-B86C-4DEB8DD8AD41}"/>
              </a:ext>
            </a:extLst>
          </p:cNvPr>
          <p:cNvSpPr/>
          <p:nvPr/>
        </p:nvSpPr>
        <p:spPr>
          <a:xfrm>
            <a:off x="622852" y="945446"/>
            <a:ext cx="7898296" cy="3416320"/>
          </a:xfrm>
          <a:prstGeom prst="rect">
            <a:avLst/>
          </a:prstGeom>
        </p:spPr>
        <p:txBody>
          <a:bodyPr wrap="square">
            <a:spAutoFit/>
          </a:bodyPr>
          <a:lstStyle/>
          <a:p>
            <a:pPr indent="360680" algn="just"/>
            <a:r>
              <a:rPr lang="ru-RU" b="1" dirty="0">
                <a:solidFill>
                  <a:srgbClr val="000000"/>
                </a:solidFill>
                <a:latin typeface="Times New Roman" panose="02020603050405020304" pitchFamily="18" charset="0"/>
              </a:rPr>
              <a:t>Восприятие – </a:t>
            </a:r>
            <a:r>
              <a:rPr lang="ru-RU" dirty="0">
                <a:solidFill>
                  <a:srgbClr val="000000"/>
                </a:solidFill>
                <a:latin typeface="Times New Roman" panose="02020603050405020304" pitchFamily="18" charset="0"/>
              </a:rPr>
              <a:t>это:</a:t>
            </a:r>
            <a:endParaRPr lang="ru-RU" sz="1600" dirty="0">
              <a:solidFill>
                <a:srgbClr val="000000"/>
              </a:solidFill>
              <a:latin typeface="Calibri" panose="020F0502020204030204" pitchFamily="34" charset="0"/>
            </a:endParaRPr>
          </a:p>
          <a:p>
            <a:pPr indent="360680" algn="just"/>
            <a:r>
              <a:rPr lang="ru-RU" dirty="0">
                <a:solidFill>
                  <a:srgbClr val="000000"/>
                </a:solidFill>
                <a:latin typeface="Times New Roman" panose="02020603050405020304" pitchFamily="18" charset="0"/>
              </a:rPr>
              <a:t>1. Субъективный образ предмета, явления или процесса, непосредственно воздействующего на анализатор или систему анализаторов.</a:t>
            </a:r>
            <a:endParaRPr lang="ru-RU" sz="1600" dirty="0">
              <a:solidFill>
                <a:srgbClr val="000000"/>
              </a:solidFill>
              <a:latin typeface="Calibri" panose="020F0502020204030204" pitchFamily="34" charset="0"/>
            </a:endParaRPr>
          </a:p>
          <a:p>
            <a:pPr indent="360680" algn="just"/>
            <a:r>
              <a:rPr lang="ru-RU" dirty="0">
                <a:solidFill>
                  <a:srgbClr val="000000"/>
                </a:solidFill>
                <a:latin typeface="Times New Roman" panose="02020603050405020304" pitchFamily="18" charset="0"/>
              </a:rPr>
              <a:t>2. Сложный психофизиологический процесс формирования перцептивного образа. Иногда термином восприятие обозначается система действий, направленных на ознакомление с предметом, воздействующим на органы чувств, т. е. чувственно-исследовательская деятельность наблюдения.</a:t>
            </a:r>
            <a:endParaRPr lang="ru-RU" sz="1600" dirty="0">
              <a:solidFill>
                <a:srgbClr val="000000"/>
              </a:solidFill>
              <a:latin typeface="Calibri" panose="020F0502020204030204" pitchFamily="34" charset="0"/>
            </a:endParaRPr>
          </a:p>
          <a:p>
            <a:pPr indent="360680" algn="just"/>
            <a:r>
              <a:rPr lang="ru-RU" dirty="0">
                <a:solidFill>
                  <a:srgbClr val="000000"/>
                </a:solidFill>
                <a:latin typeface="Times New Roman" panose="02020603050405020304" pitchFamily="18" charset="0"/>
              </a:rPr>
              <a:t>В течение жизни человека восприятие проходит сложный путь развития. Особенно интенсивно развитие восприятия происходит в первые годы жизни ребенка. Изменение восприятия у детей дошкольного возраста происходит в связи с развитием различных видов деятельности детей (игровой, изобразительной, конструктивной и элементов трудовой и учебной).</a:t>
            </a:r>
            <a:endParaRPr lang="ru-RU" sz="1600" b="0" i="0" dirty="0">
              <a:solidFill>
                <a:srgbClr val="000000"/>
              </a:solidFill>
              <a:effectLst/>
              <a:latin typeface="Calibri" panose="020F0502020204030204" pitchFamily="34" charset="0"/>
            </a:endParaRPr>
          </a:p>
        </p:txBody>
      </p:sp>
      <p:pic>
        <p:nvPicPr>
          <p:cNvPr id="4" name="Рисунок 3">
            <a:extLst>
              <a:ext uri="{FF2B5EF4-FFF2-40B4-BE49-F238E27FC236}">
                <a16:creationId xmlns:a16="http://schemas.microsoft.com/office/drawing/2014/main" xmlns="" id="{CBF7ABAA-991C-4292-B371-7CA9CAC32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4361766"/>
            <a:ext cx="3286538" cy="1971923"/>
          </a:xfrm>
          <a:prstGeom prst="rect">
            <a:avLst/>
          </a:prstGeom>
        </p:spPr>
      </p:pic>
    </p:spTree>
    <p:extLst>
      <p:ext uri="{BB962C8B-B14F-4D97-AF65-F5344CB8AC3E}">
        <p14:creationId xmlns:p14="http://schemas.microsoft.com/office/powerpoint/2010/main" val="2569749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EE792D30-BC59-4C2E-8207-1510A3F4CBCF}"/>
              </a:ext>
            </a:extLst>
          </p:cNvPr>
          <p:cNvSpPr/>
          <p:nvPr/>
        </p:nvSpPr>
        <p:spPr>
          <a:xfrm>
            <a:off x="291548" y="674400"/>
            <a:ext cx="8560904" cy="5570756"/>
          </a:xfrm>
          <a:prstGeom prst="rect">
            <a:avLst/>
          </a:prstGeom>
        </p:spPr>
        <p:txBody>
          <a:bodyPr wrap="square">
            <a:spAutoFit/>
          </a:bodyPr>
          <a:lstStyle/>
          <a:p>
            <a:pPr indent="360680" algn="ctr"/>
            <a:r>
              <a:rPr lang="ru-RU" sz="2000" b="1" dirty="0">
                <a:solidFill>
                  <a:srgbClr val="000000"/>
                </a:solidFill>
                <a:latin typeface="Times New Roman" panose="02020603050405020304" pitchFamily="18" charset="0"/>
                <a:cs typeface="Times New Roman" panose="02020603050405020304" pitchFamily="18" charset="0"/>
              </a:rPr>
              <a:t>Игры на развитие восприятия:</a:t>
            </a:r>
            <a:endParaRPr lang="ru-RU" sz="2000" dirty="0">
              <a:solidFill>
                <a:srgbClr val="000000"/>
              </a:solidFill>
              <a:latin typeface="Times New Roman" panose="02020603050405020304" pitchFamily="18" charset="0"/>
              <a:cs typeface="Times New Roman" panose="02020603050405020304" pitchFamily="18" charset="0"/>
            </a:endParaRPr>
          </a:p>
          <a:p>
            <a:pPr indent="360680" algn="just"/>
            <a:r>
              <a:rPr lang="ru-RU" sz="1600" b="1" dirty="0">
                <a:solidFill>
                  <a:srgbClr val="000000"/>
                </a:solidFill>
                <a:latin typeface="Times New Roman" panose="02020603050405020304" pitchFamily="18" charset="0"/>
                <a:cs typeface="Times New Roman" panose="02020603050405020304" pitchFamily="18" charset="0"/>
              </a:rPr>
              <a:t>Игра 1: «Бегите ко мне!» - </a:t>
            </a:r>
            <a:r>
              <a:rPr lang="ru-RU" sz="1600" dirty="0">
                <a:solidFill>
                  <a:srgbClr val="000000"/>
                </a:solidFill>
                <a:latin typeface="Times New Roman" panose="02020603050405020304" pitchFamily="18" charset="0"/>
                <a:cs typeface="Times New Roman" panose="02020603050405020304" pitchFamily="18" charset="0"/>
              </a:rPr>
              <a:t>упражнять детей в умении сопоставлять цвета, способствовать закреплению знаний и системе цветов. Нам понадобятся синие, красные, жёлтые, зелёные флажки. Игроки берут по одному, ведущий — четыре флажка (всех цветов).</a:t>
            </a:r>
          </a:p>
          <a:p>
            <a:pPr indent="360680" algn="just"/>
            <a:r>
              <a:rPr lang="ru-RU" sz="1600" dirty="0">
                <a:solidFill>
                  <a:srgbClr val="000000"/>
                </a:solidFill>
                <a:latin typeface="Times New Roman" panose="02020603050405020304" pitchFamily="18" charset="0"/>
                <a:cs typeface="Times New Roman" panose="02020603050405020304" pitchFamily="18" charset="0"/>
              </a:rPr>
              <a:t>-Положите флажки на колени. Поднимите флажки синего (красного, жёлтого, зелёного) цвета. (игроки, которые держат флажки названного цвета, поднимают их.)</a:t>
            </a:r>
          </a:p>
          <a:p>
            <a:pPr indent="360680" algn="just"/>
            <a:r>
              <a:rPr lang="ru-RU" sz="1600" dirty="0">
                <a:solidFill>
                  <a:srgbClr val="000000"/>
                </a:solidFill>
                <a:latin typeface="Times New Roman" panose="02020603050405020304" pitchFamily="18" charset="0"/>
                <a:cs typeface="Times New Roman" panose="02020603050405020304" pitchFamily="18" charset="0"/>
              </a:rPr>
              <a:t>-Сейчас я буду называть флажки то одного, то другого цвета. Сначала посмотрите на мой флажок, потом на свой флажок, и если их цвета совпадут, то бегите ко мне.</a:t>
            </a:r>
          </a:p>
          <a:p>
            <a:pPr indent="360680" algn="just"/>
            <a:r>
              <a:rPr lang="ru-RU" sz="1600" dirty="0">
                <a:solidFill>
                  <a:srgbClr val="000000"/>
                </a:solidFill>
                <a:latin typeface="Times New Roman" panose="02020603050405020304" pitchFamily="18" charset="0"/>
                <a:cs typeface="Times New Roman" panose="02020603050405020304" pitchFamily="18" charset="0"/>
              </a:rPr>
              <a:t>Ведущий отходит на некоторое расстояние, поднимает один флажок (остальные держит за спиной) и называет его цвет, затем даёт команду: «Красные флажки, бегите ко мне!» Игроки подбегают к нему, поднимают флажки, проверяя, правильно ли они выполнили задание, машут ими и садятся на место и т.д.</a:t>
            </a:r>
          </a:p>
          <a:p>
            <a:pPr indent="360680" algn="just"/>
            <a:r>
              <a:rPr lang="ru-RU" sz="1600" b="1" dirty="0">
                <a:solidFill>
                  <a:srgbClr val="000000"/>
                </a:solidFill>
                <a:latin typeface="Times New Roman" panose="02020603050405020304" pitchFamily="18" charset="0"/>
                <a:cs typeface="Times New Roman" panose="02020603050405020304" pitchFamily="18" charset="0"/>
              </a:rPr>
              <a:t>Игра 2: «Окраска воды» </a:t>
            </a:r>
            <a:r>
              <a:rPr lang="ru-RU" sz="1600" dirty="0">
                <a:solidFill>
                  <a:srgbClr val="000000"/>
                </a:solidFill>
                <a:latin typeface="Times New Roman" panose="02020603050405020304" pitchFamily="18" charset="0"/>
                <a:cs typeface="Times New Roman" panose="02020603050405020304" pitchFamily="18" charset="0"/>
              </a:rPr>
              <a:t>- формирование представления о разных оттенках цвета по светлоте. Словарь: светлый, темный, светлее, темнее.</a:t>
            </a:r>
          </a:p>
          <a:p>
            <a:pPr indent="360680" algn="just"/>
            <a:r>
              <a:rPr lang="ru-RU" sz="1600" dirty="0">
                <a:solidFill>
                  <a:srgbClr val="000000"/>
                </a:solidFill>
                <a:latin typeface="Times New Roman" panose="02020603050405020304" pitchFamily="18" charset="0"/>
                <a:cs typeface="Times New Roman" panose="02020603050405020304" pitchFamily="18" charset="0"/>
              </a:rPr>
              <a:t>Вариант 1: «Мы сегодня будем красить воду, у нас получится красная вода разных оттенков. Вода в баночках бесцветная, а мы её сделаем цветной. Смотрите, как я буду красить воду: я беру на кисть краску, макаю кисть до половины, теперь прополаскиваю её в одной баночке. У меня получилась светло – красная водичка. А в другую баночку я положу побольше краски: обмакну кисть полностью в краску, промою, ещё раз наберу краску и снова промою в той же баночке. Получилась тоже красная вода, но уже тёмная.</a:t>
            </a:r>
          </a:p>
          <a:p>
            <a:pPr indent="360680" algn="just"/>
            <a:r>
              <a:rPr lang="ru-RU" sz="1600" dirty="0">
                <a:solidFill>
                  <a:srgbClr val="000000"/>
                </a:solidFill>
                <a:latin typeface="Times New Roman" panose="02020603050405020304" pitchFamily="18" charset="0"/>
                <a:cs typeface="Times New Roman" panose="02020603050405020304" pitchFamily="18" charset="0"/>
              </a:rPr>
              <a:t>Вариант 2: Проводится так же, как в Варианте 1, только теперь раздаются краски шести цветов.</a:t>
            </a:r>
          </a:p>
        </p:txBody>
      </p:sp>
    </p:spTree>
    <p:extLst>
      <p:ext uri="{BB962C8B-B14F-4D97-AF65-F5344CB8AC3E}">
        <p14:creationId xmlns:p14="http://schemas.microsoft.com/office/powerpoint/2010/main" val="3950594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F615F65A-A2A9-4774-92A3-00D25D440169}"/>
              </a:ext>
            </a:extLst>
          </p:cNvPr>
          <p:cNvSpPr/>
          <p:nvPr/>
        </p:nvSpPr>
        <p:spPr>
          <a:xfrm>
            <a:off x="304800" y="797510"/>
            <a:ext cx="8057322" cy="4031873"/>
          </a:xfrm>
          <a:prstGeom prst="rect">
            <a:avLst/>
          </a:prstGeom>
        </p:spPr>
        <p:txBody>
          <a:bodyPr wrap="square">
            <a:spAutoFit/>
          </a:bodyPr>
          <a:lstStyle/>
          <a:p>
            <a:pPr indent="360680" algn="just"/>
            <a:r>
              <a:rPr lang="ru-RU" sz="1600" b="1" dirty="0">
                <a:solidFill>
                  <a:srgbClr val="000000"/>
                </a:solidFill>
                <a:latin typeface="Times New Roman" panose="02020603050405020304" pitchFamily="18" charset="0"/>
                <a:cs typeface="Times New Roman" panose="02020603050405020304" pitchFamily="18" charset="0"/>
              </a:rPr>
              <a:t>Игра 3: </a:t>
            </a:r>
            <a:r>
              <a:rPr lang="ru-RU" sz="1600" b="1" dirty="0">
                <a:solidFill>
                  <a:srgbClr val="111111"/>
                </a:solidFill>
                <a:latin typeface="Times New Roman" panose="02020603050405020304" pitchFamily="18" charset="0"/>
                <a:cs typeface="Times New Roman" panose="02020603050405020304" pitchFamily="18" charset="0"/>
              </a:rPr>
              <a:t>Игра «Узнай по звуку»</a:t>
            </a:r>
            <a:r>
              <a:rPr lang="ru-RU" sz="1600" i="1" dirty="0">
                <a:solidFill>
                  <a:srgbClr val="111111"/>
                </a:solidFill>
                <a:latin typeface="Times New Roman" panose="02020603050405020304" pitchFamily="18" charset="0"/>
                <a:cs typeface="Times New Roman" panose="02020603050405020304" pitchFamily="18" charset="0"/>
              </a:rPr>
              <a:t> - </a:t>
            </a:r>
            <a:r>
              <a:rPr lang="ru-RU" sz="1600" dirty="0">
                <a:solidFill>
                  <a:srgbClr val="111111"/>
                </a:solidFill>
                <a:latin typeface="Times New Roman" panose="02020603050405020304" pitchFamily="18" charset="0"/>
                <a:cs typeface="Times New Roman" panose="02020603050405020304" pitchFamily="18" charset="0"/>
              </a:rPr>
              <a:t>ребенок садится спиной к взрослому, который производит шумы и звуки различными предметами. Ребенок должен догадаться, чем произведен звук.</a:t>
            </a:r>
            <a:endParaRPr lang="ru-RU" sz="1600" dirty="0">
              <a:solidFill>
                <a:srgbClr val="000000"/>
              </a:solidFill>
              <a:latin typeface="Times New Roman" panose="02020603050405020304" pitchFamily="18" charset="0"/>
              <a:cs typeface="Times New Roman" panose="02020603050405020304" pitchFamily="18" charset="0"/>
            </a:endParaRPr>
          </a:p>
          <a:p>
            <a:pPr indent="360680" algn="just"/>
            <a:r>
              <a:rPr lang="ru-RU" sz="1600" b="1" dirty="0">
                <a:solidFill>
                  <a:srgbClr val="111111"/>
                </a:solidFill>
                <a:latin typeface="Times New Roman" panose="02020603050405020304" pitchFamily="18" charset="0"/>
                <a:cs typeface="Times New Roman" panose="02020603050405020304" pitchFamily="18" charset="0"/>
              </a:rPr>
              <a:t>Игра 4: Игра «Что внутри» </a:t>
            </a:r>
            <a:r>
              <a:rPr lang="ru-RU" sz="1600" dirty="0">
                <a:solidFill>
                  <a:srgbClr val="111111"/>
                </a:solidFill>
                <a:latin typeface="Times New Roman" panose="02020603050405020304" pitchFamily="18" charset="0"/>
                <a:cs typeface="Times New Roman" panose="02020603050405020304" pitchFamily="18" charset="0"/>
              </a:rPr>
              <a:t>- ребенку предлагают воздушные шары, содержащие внутри различные наполнители: воду, песок, горох, фасоль, манку, рис, муку, гречку и др.). Шарики должны быть парными. Ребенок должен на ощупь найти пары с одинаковыми наполнителями.</a:t>
            </a:r>
            <a:endParaRPr lang="ru-RU" sz="1600" dirty="0">
              <a:solidFill>
                <a:srgbClr val="000000"/>
              </a:solidFill>
              <a:latin typeface="Times New Roman" panose="02020603050405020304" pitchFamily="18" charset="0"/>
              <a:cs typeface="Times New Roman" panose="02020603050405020304" pitchFamily="18" charset="0"/>
            </a:endParaRPr>
          </a:p>
          <a:p>
            <a:pPr indent="360680" algn="just"/>
            <a:r>
              <a:rPr lang="ru-RU" sz="1600" b="1" dirty="0">
                <a:solidFill>
                  <a:srgbClr val="111111"/>
                </a:solidFill>
                <a:latin typeface="Times New Roman" panose="02020603050405020304" pitchFamily="18" charset="0"/>
                <a:cs typeface="Times New Roman" panose="02020603050405020304" pitchFamily="18" charset="0"/>
              </a:rPr>
              <a:t>Игра 5: «Определи на вкус» </a:t>
            </a:r>
            <a:r>
              <a:rPr lang="ru-RU" sz="1600" dirty="0">
                <a:solidFill>
                  <a:srgbClr val="111111"/>
                </a:solidFill>
                <a:latin typeface="Times New Roman" panose="02020603050405020304" pitchFamily="18" charset="0"/>
                <a:cs typeface="Times New Roman" panose="02020603050405020304" pitchFamily="18" charset="0"/>
              </a:rPr>
              <a:t>- ребенок с завязанными глазами пробует на вкус соленый огурец, сладкую конфету, кислый лимон, горький лук, обозначает свои ощущения словами.</a:t>
            </a:r>
            <a:endParaRPr lang="ru-RU" sz="1600" dirty="0">
              <a:solidFill>
                <a:srgbClr val="000000"/>
              </a:solidFill>
              <a:latin typeface="Times New Roman" panose="02020603050405020304" pitchFamily="18" charset="0"/>
              <a:cs typeface="Times New Roman" panose="02020603050405020304" pitchFamily="18" charset="0"/>
            </a:endParaRPr>
          </a:p>
          <a:p>
            <a:pPr indent="360680" algn="just"/>
            <a:r>
              <a:rPr lang="ru-RU" sz="1600" u="sng" dirty="0">
                <a:solidFill>
                  <a:srgbClr val="111111"/>
                </a:solidFill>
                <a:latin typeface="Times New Roman" panose="02020603050405020304" pitchFamily="18" charset="0"/>
                <a:cs typeface="Times New Roman" panose="02020603050405020304" pitchFamily="18" charset="0"/>
              </a:rPr>
              <a:t>Варианты </a:t>
            </a:r>
            <a:r>
              <a:rPr lang="ru-RU" sz="1600" dirty="0">
                <a:solidFill>
                  <a:srgbClr val="111111"/>
                </a:solidFill>
                <a:latin typeface="Times New Roman" panose="02020603050405020304" pitchFamily="18" charset="0"/>
                <a:cs typeface="Times New Roman" panose="02020603050405020304" pitchFamily="18" charset="0"/>
              </a:rPr>
              <a:t>:</a:t>
            </a:r>
            <a:endParaRPr lang="ru-RU" sz="1600" dirty="0">
              <a:solidFill>
                <a:srgbClr val="000000"/>
              </a:solidFill>
              <a:latin typeface="Times New Roman" panose="02020603050405020304" pitchFamily="18" charset="0"/>
              <a:cs typeface="Times New Roman" panose="02020603050405020304" pitchFamily="18" charset="0"/>
            </a:endParaRPr>
          </a:p>
          <a:p>
            <a:pPr indent="360680" algn="just"/>
            <a:r>
              <a:rPr lang="ru-RU" sz="1600" dirty="0">
                <a:solidFill>
                  <a:srgbClr val="111111"/>
                </a:solidFill>
                <a:latin typeface="Times New Roman" panose="02020603050405020304" pitchFamily="18" charset="0"/>
                <a:cs typeface="Times New Roman" panose="02020603050405020304" pitchFamily="18" charset="0"/>
              </a:rPr>
              <a:t>- ребенок на вкус определяет сырые и вареные продукты;</a:t>
            </a:r>
            <a:endParaRPr lang="ru-RU" sz="1600" dirty="0">
              <a:solidFill>
                <a:srgbClr val="000000"/>
              </a:solidFill>
              <a:latin typeface="Times New Roman" panose="02020603050405020304" pitchFamily="18" charset="0"/>
              <a:cs typeface="Times New Roman" panose="02020603050405020304" pitchFamily="18" charset="0"/>
            </a:endParaRPr>
          </a:p>
          <a:p>
            <a:pPr indent="360680" algn="just"/>
            <a:r>
              <a:rPr lang="ru-RU" sz="1600" dirty="0">
                <a:solidFill>
                  <a:srgbClr val="111111"/>
                </a:solidFill>
                <a:latin typeface="Times New Roman" panose="02020603050405020304" pitchFamily="18" charset="0"/>
                <a:cs typeface="Times New Roman" panose="02020603050405020304" pitchFamily="18" charset="0"/>
              </a:rPr>
              <a:t>- ребенок с закрытыми глазами определяет разные сорта хлеба;</a:t>
            </a:r>
            <a:endParaRPr lang="ru-RU" sz="1600" dirty="0">
              <a:solidFill>
                <a:srgbClr val="000000"/>
              </a:solidFill>
              <a:latin typeface="Times New Roman" panose="02020603050405020304" pitchFamily="18" charset="0"/>
              <a:cs typeface="Times New Roman" panose="02020603050405020304" pitchFamily="18" charset="0"/>
            </a:endParaRPr>
          </a:p>
          <a:p>
            <a:pPr indent="360680" algn="just"/>
            <a:r>
              <a:rPr lang="ru-RU" sz="1600" dirty="0">
                <a:solidFill>
                  <a:srgbClr val="111111"/>
                </a:solidFill>
                <a:latin typeface="Times New Roman" panose="02020603050405020304" pitchFamily="18" charset="0"/>
                <a:cs typeface="Times New Roman" panose="02020603050405020304" pitchFamily="18" charset="0"/>
              </a:rPr>
              <a:t>- ребенок определяет, что за фрукт он попробовал;</a:t>
            </a:r>
            <a:endParaRPr lang="ru-RU" sz="1600" dirty="0">
              <a:solidFill>
                <a:srgbClr val="000000"/>
              </a:solidFill>
              <a:latin typeface="Times New Roman" panose="02020603050405020304" pitchFamily="18" charset="0"/>
              <a:cs typeface="Times New Roman" panose="02020603050405020304" pitchFamily="18" charset="0"/>
            </a:endParaRPr>
          </a:p>
          <a:p>
            <a:pPr indent="360680" algn="just"/>
            <a:r>
              <a:rPr lang="ru-RU" sz="1600" dirty="0">
                <a:solidFill>
                  <a:srgbClr val="111111"/>
                </a:solidFill>
                <a:latin typeface="Times New Roman" panose="02020603050405020304" pitchFamily="18" charset="0"/>
                <a:cs typeface="Times New Roman" panose="02020603050405020304" pitchFamily="18" charset="0"/>
              </a:rPr>
              <a:t>- ребенок на вкус определяет сорт орехов</a:t>
            </a:r>
            <a:endParaRPr lang="ru-RU" sz="1600" dirty="0">
              <a:solidFill>
                <a:srgbClr val="000000"/>
              </a:solidFill>
              <a:latin typeface="Times New Roman" panose="02020603050405020304" pitchFamily="18" charset="0"/>
              <a:cs typeface="Times New Roman" panose="02020603050405020304" pitchFamily="18" charset="0"/>
            </a:endParaRPr>
          </a:p>
          <a:p>
            <a:pPr indent="360680" algn="just"/>
            <a:r>
              <a:rPr lang="ru-RU" sz="1600" dirty="0">
                <a:solidFill>
                  <a:srgbClr val="111111"/>
                </a:solidFill>
                <a:latin typeface="Times New Roman" panose="02020603050405020304" pitchFamily="18" charset="0"/>
                <a:cs typeface="Times New Roman" panose="02020603050405020304" pitchFamily="18" charset="0"/>
              </a:rPr>
              <a:t>- ребенок определяет сорт варенья, конфет</a:t>
            </a:r>
            <a:endParaRPr lang="ru-RU" sz="1600" dirty="0">
              <a:solidFill>
                <a:srgbClr val="000000"/>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xmlns="" id="{4DA4CF11-F982-4A40-979B-36E01CB8DD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4104861"/>
            <a:ext cx="3670852" cy="2753139"/>
          </a:xfrm>
          <a:prstGeom prst="rect">
            <a:avLst/>
          </a:prstGeom>
        </p:spPr>
      </p:pic>
    </p:spTree>
    <p:extLst>
      <p:ext uri="{BB962C8B-B14F-4D97-AF65-F5344CB8AC3E}">
        <p14:creationId xmlns:p14="http://schemas.microsoft.com/office/powerpoint/2010/main" val="3896695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body" idx="4294967295"/>
          </p:nvPr>
        </p:nvSpPr>
        <p:spPr bwMode="auto">
          <a:xfrm>
            <a:off x="0" y="1600200"/>
            <a:ext cx="8229600" cy="4525963"/>
          </a:xfrm>
          <a:prstGeom prst="rect">
            <a:avLst/>
          </a:prstGeom>
          <a:noFill/>
          <a:ln>
            <a:miter lim="800000"/>
            <a:headEnd/>
            <a:tailEnd/>
          </a:ln>
        </p:spPr>
        <p:txBody>
          <a:bodyPr/>
          <a:lstStyle/>
          <a:p>
            <a:endParaRPr lang="ru-RU" dirty="0"/>
          </a:p>
          <a:p>
            <a:pPr marL="0" indent="0">
              <a:buNone/>
            </a:pPr>
            <a:endParaRPr lang="ru-RU" dirty="0"/>
          </a:p>
        </p:txBody>
      </p:sp>
      <p:pic>
        <p:nvPicPr>
          <p:cNvPr id="7" name="Рисунок 6">
            <a:extLst>
              <a:ext uri="{FF2B5EF4-FFF2-40B4-BE49-F238E27FC236}">
                <a16:creationId xmlns:a16="http://schemas.microsoft.com/office/drawing/2014/main" xmlns="" id="{B72B6E39-FCA4-447E-92B2-F7EE45A11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48" y="3125442"/>
            <a:ext cx="5905500" cy="3257550"/>
          </a:xfrm>
          <a:prstGeom prst="rect">
            <a:avLst/>
          </a:prstGeom>
        </p:spPr>
      </p:pic>
      <p:sp>
        <p:nvSpPr>
          <p:cNvPr id="2" name="Прямоугольник 1">
            <a:extLst>
              <a:ext uri="{FF2B5EF4-FFF2-40B4-BE49-F238E27FC236}">
                <a16:creationId xmlns:a16="http://schemas.microsoft.com/office/drawing/2014/main" xmlns="" id="{91FAC07C-7174-4FCF-A48A-A005FBA20532}"/>
              </a:ext>
            </a:extLst>
          </p:cNvPr>
          <p:cNvSpPr/>
          <p:nvPr/>
        </p:nvSpPr>
        <p:spPr>
          <a:xfrm>
            <a:off x="457198" y="1343371"/>
            <a:ext cx="8229599" cy="1477328"/>
          </a:xfrm>
          <a:prstGeom prst="rect">
            <a:avLst/>
          </a:prstGeom>
        </p:spPr>
        <p:txBody>
          <a:bodyPr wrap="square">
            <a:spAutoFit/>
          </a:bodyPr>
          <a:lstStyle/>
          <a:p>
            <a:pPr indent="360680" algn="just"/>
            <a:r>
              <a:rPr lang="ru-RU" dirty="0">
                <a:solidFill>
                  <a:srgbClr val="000000"/>
                </a:solidFill>
                <a:latin typeface="Times New Roman" panose="02020603050405020304" pitchFamily="18" charset="0"/>
                <a:cs typeface="Times New Roman" panose="02020603050405020304" pitchFamily="18" charset="0"/>
              </a:rPr>
              <a:t>Период дошкольного возраста - важный этап когнитивного развития детей, в течение которого происходит формирование всех высших психических функций - восприятия, мышления, памяти, речи, интеллекта и т.д. Важно, не только, чтобы дети развивались гармонично, но и были счастливы, переживая волшебный этап детства.</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type="body" idx="4294967295"/>
          </p:nvPr>
        </p:nvSpPr>
        <p:spPr bwMode="auto">
          <a:xfrm>
            <a:off x="0" y="862013"/>
            <a:ext cx="8229600" cy="5264150"/>
          </a:xfrm>
          <a:prstGeom prst="rect">
            <a:avLst/>
          </a:prstGeom>
          <a:noFill/>
          <a:ln>
            <a:miter lim="800000"/>
            <a:headEnd/>
            <a:tailEnd/>
          </a:ln>
        </p:spPr>
        <p:txBody>
          <a:bodyPr/>
          <a:lstStyle/>
          <a:p>
            <a:pPr marL="0" indent="0">
              <a:buNone/>
            </a:pPr>
            <a:r>
              <a:rPr lang="ru-RU" b="1" i="1" dirty="0">
                <a:latin typeface="Times New Roman" panose="02020603050405020304" pitchFamily="18" charset="0"/>
                <a:cs typeface="Times New Roman" panose="02020603050405020304" pitchFamily="18" charset="0"/>
              </a:rPr>
              <a:t>Развитие когнитивных процессов дошкольника.</a:t>
            </a:r>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Что же такое это «когнитивное развитие и почему так важно играть с детьми?! Когнитивное развитие, то есть формирование и развитие когнитивной сферы человека, а именно его восприятия, памяти, мышления, речи воображения внимания.</a:t>
            </a:r>
          </a:p>
          <a:p>
            <a:pPr marL="0" indent="0">
              <a:buNone/>
            </a:pPr>
            <a:r>
              <a:rPr lang="ru-RU" dirty="0">
                <a:latin typeface="Times New Roman" panose="02020603050405020304" pitchFamily="18" charset="0"/>
                <a:cs typeface="Times New Roman" panose="02020603050405020304" pitchFamily="18" charset="0"/>
              </a:rPr>
              <a:t>Задаваясь этими вопросами важно не упустить самого главного: детская психика развивается в игре, каждый психический процесс не отделим от общего развития ребенка. Разберемся подробнее.</a:t>
            </a:r>
          </a:p>
          <a:p>
            <a:pPr marL="514350" indent="-514350">
              <a:lnSpc>
                <a:spcPct val="80000"/>
              </a:lnSpc>
              <a:buAutoNum type="arabicPeriod"/>
            </a:pPr>
            <a:endParaRPr lang="ru-RU" sz="2400"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xmlns="" id="{63909B6A-920C-4B4C-9226-A0A525565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6391" y="5157307"/>
            <a:ext cx="1624840" cy="16248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body" idx="4294967295"/>
          </p:nvPr>
        </p:nvSpPr>
        <p:spPr bwMode="auto">
          <a:xfrm>
            <a:off x="0" y="835025"/>
            <a:ext cx="7872413" cy="5764213"/>
          </a:xfrm>
          <a:prstGeom prst="rect">
            <a:avLst/>
          </a:prstGeom>
          <a:noFill/>
          <a:ln>
            <a:miter lim="800000"/>
            <a:headEnd/>
            <a:tailEnd/>
          </a:ln>
        </p:spPr>
        <p:txBody>
          <a:bodyPr>
            <a:normAutofit lnSpcReduction="10000"/>
          </a:bodyPr>
          <a:lstStyle/>
          <a:p>
            <a:pPr indent="360680" algn="just"/>
            <a:r>
              <a:rPr lang="ru-RU" sz="1800" b="1" dirty="0">
                <a:solidFill>
                  <a:srgbClr val="000000"/>
                </a:solidFill>
                <a:latin typeface="Times New Roman" panose="02020603050405020304" pitchFamily="18" charset="0"/>
              </a:rPr>
              <a:t>Мышление</a:t>
            </a:r>
            <a:r>
              <a:rPr lang="ru-RU" sz="1800" dirty="0">
                <a:solidFill>
                  <a:srgbClr val="000000"/>
                </a:solidFill>
                <a:latin typeface="Times New Roman" panose="02020603050405020304" pitchFamily="18" charset="0"/>
              </a:rPr>
              <a:t> — психический процесс отражения действительности, высшая форма творческой активности человека. Это творческое преобразование их субъективных образов в сознании человека, их значения и смысла для разрешения реальных противоречий в обстоятельствах жизнедеятельности людей, для образования ее новых целей, открытия новых средств и планов их достижения, раскрывающих сущность объективных сил природы и общества.</a:t>
            </a:r>
            <a:endParaRPr lang="ru-RU" sz="1600" dirty="0">
              <a:solidFill>
                <a:srgbClr val="000000"/>
              </a:solidFill>
              <a:latin typeface="Calibri" panose="020F0502020204030204" pitchFamily="34" charset="0"/>
            </a:endParaRPr>
          </a:p>
          <a:p>
            <a:pPr indent="0" algn="just">
              <a:buNone/>
            </a:pPr>
            <a:r>
              <a:rPr lang="ru-RU" sz="1800" dirty="0">
                <a:solidFill>
                  <a:srgbClr val="000000"/>
                </a:solidFill>
                <a:latin typeface="Times New Roman" panose="02020603050405020304" pitchFamily="18" charset="0"/>
              </a:rPr>
              <a:t>    Мышление как целенаправленное использование, развитие и приращение знаний, возможно лишь в том случае, если оно направлено на разрешение противоречий, объективно присущих реальному предмету мысли. В генезе мышления важнейшую роль играет понимание людьми друг друга, средств и предметов их совместной деятельности</a:t>
            </a:r>
            <a:endParaRPr lang="ru-RU" sz="1600" dirty="0">
              <a:solidFill>
                <a:srgbClr val="000000"/>
              </a:solidFill>
              <a:latin typeface="Calibri" panose="020F0502020204030204" pitchFamily="34" charset="0"/>
            </a:endParaRPr>
          </a:p>
          <a:p>
            <a:pPr indent="0">
              <a:buNone/>
            </a:pPr>
            <a:r>
              <a:rPr lang="ru-RU" sz="1800" dirty="0">
                <a:solidFill>
                  <a:srgbClr val="000000"/>
                </a:solidFill>
                <a:latin typeface="Times New Roman" panose="02020603050405020304" pitchFamily="18" charset="0"/>
              </a:rPr>
              <a:t>      Именно мышлению принадлежит особая роль, а последовательно оно формируется так:</a:t>
            </a:r>
            <a:endParaRPr lang="ru-RU" sz="1600" dirty="0">
              <a:solidFill>
                <a:srgbClr val="000000"/>
              </a:solidFill>
              <a:latin typeface="Calibri" panose="020F0502020204030204" pitchFamily="34" charset="0"/>
            </a:endParaRPr>
          </a:p>
          <a:p>
            <a:pPr indent="360680"/>
            <a:r>
              <a:rPr lang="ru-RU" sz="1800" dirty="0">
                <a:solidFill>
                  <a:srgbClr val="000000"/>
                </a:solidFill>
                <a:latin typeface="Times New Roman" panose="02020603050405020304" pitchFamily="18" charset="0"/>
              </a:rPr>
              <a:t>-наглядно-действенное;</a:t>
            </a:r>
            <a:endParaRPr lang="ru-RU" sz="1600" dirty="0">
              <a:solidFill>
                <a:srgbClr val="000000"/>
              </a:solidFill>
              <a:latin typeface="Calibri" panose="020F0502020204030204" pitchFamily="34" charset="0"/>
            </a:endParaRPr>
          </a:p>
          <a:p>
            <a:pPr indent="360680"/>
            <a:r>
              <a:rPr lang="ru-RU" sz="1800" dirty="0">
                <a:solidFill>
                  <a:srgbClr val="000000"/>
                </a:solidFill>
                <a:latin typeface="Times New Roman" panose="02020603050405020304" pitchFamily="18" charset="0"/>
              </a:rPr>
              <a:t>-наглядно-образное;</a:t>
            </a:r>
            <a:endParaRPr lang="ru-RU" sz="1600" dirty="0">
              <a:solidFill>
                <a:srgbClr val="000000"/>
              </a:solidFill>
              <a:latin typeface="Calibri" panose="020F0502020204030204" pitchFamily="34" charset="0"/>
            </a:endParaRPr>
          </a:p>
          <a:p>
            <a:pPr indent="360680"/>
            <a:r>
              <a:rPr lang="ru-RU" sz="1800" dirty="0">
                <a:solidFill>
                  <a:srgbClr val="000000"/>
                </a:solidFill>
                <a:latin typeface="Times New Roman" panose="02020603050405020304" pitchFamily="18" charset="0"/>
              </a:rPr>
              <a:t>-словесно-логическое.</a:t>
            </a:r>
            <a:endParaRPr lang="ru-RU" sz="1600" dirty="0">
              <a:solidFill>
                <a:srgbClr val="000000"/>
              </a:solidFill>
              <a:latin typeface="Calibri" panose="020F0502020204030204" pitchFamily="34" charset="0"/>
            </a:endParaRPr>
          </a:p>
          <a:p>
            <a:pPr indent="360680" algn="just"/>
            <a:r>
              <a:rPr lang="ru-RU" sz="1800" dirty="0">
                <a:solidFill>
                  <a:srgbClr val="000000"/>
                </a:solidFill>
                <a:latin typeface="Times New Roman" panose="02020603050405020304" pitchFamily="18" charset="0"/>
              </a:rPr>
              <a:t>В итоге мы умеем анализировать, синтезировать информацию, обобщать, сравнивать, конкретизировать и абстрагировать.</a:t>
            </a:r>
            <a:endParaRPr lang="ru-RU" sz="1600" dirty="0">
              <a:solidFill>
                <a:srgbClr val="000000"/>
              </a:solidFill>
              <a:latin typeface="Calibri" panose="020F0502020204030204" pitchFamily="34" charset="0"/>
            </a:endParaRPr>
          </a:p>
          <a:p>
            <a:pPr marL="0" indent="228600">
              <a:lnSpc>
                <a:spcPct val="100000"/>
              </a:lnSpc>
              <a:spcBef>
                <a:spcPts val="0"/>
              </a:spcBef>
              <a:buNone/>
            </a:pPr>
            <a:endParaRPr lang="ru-RU" sz="1800" dirty="0"/>
          </a:p>
          <a:p>
            <a:pPr marL="0" indent="228600">
              <a:lnSpc>
                <a:spcPct val="100000"/>
              </a:lnSpc>
              <a:spcBef>
                <a:spcPts val="0"/>
              </a:spcBef>
              <a:buNone/>
            </a:pPr>
            <a:endParaRPr lang="ru-RU"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A1B02823-C108-4296-B569-D389608D4E2F}"/>
              </a:ext>
            </a:extLst>
          </p:cNvPr>
          <p:cNvSpPr/>
          <p:nvPr/>
        </p:nvSpPr>
        <p:spPr>
          <a:xfrm>
            <a:off x="536713" y="530087"/>
            <a:ext cx="8070574" cy="4542782"/>
          </a:xfrm>
          <a:prstGeom prst="rect">
            <a:avLst/>
          </a:prstGeom>
        </p:spPr>
        <p:txBody>
          <a:bodyPr wrap="square">
            <a:spAutoFit/>
          </a:bodyPr>
          <a:lstStyle/>
          <a:p>
            <a:pPr algn="ctr">
              <a:lnSpc>
                <a:spcPct val="80000"/>
              </a:lnSpc>
            </a:pPr>
            <a:endParaRPr lang="ru-RU" sz="2400" dirty="0">
              <a:latin typeface="Times New Roman" panose="02020603050405020304" pitchFamily="18" charset="0"/>
              <a:cs typeface="Times New Roman" panose="02020603050405020304" pitchFamily="18" charset="0"/>
            </a:endParaRPr>
          </a:p>
          <a:p>
            <a:pPr indent="360680"/>
            <a:r>
              <a:rPr lang="ru-RU" sz="2000" b="1" dirty="0">
                <a:solidFill>
                  <a:srgbClr val="000000"/>
                </a:solidFill>
                <a:latin typeface="Times New Roman" panose="02020603050405020304" pitchFamily="18" charset="0"/>
              </a:rPr>
              <a:t>                       Игры на развитие мышления:</a:t>
            </a:r>
            <a:r>
              <a:rPr lang="ru-RU" sz="2000" dirty="0">
                <a:solidFill>
                  <a:srgbClr val="000000"/>
                </a:solidFill>
                <a:latin typeface="Times New Roman" panose="02020603050405020304" pitchFamily="18" charset="0"/>
              </a:rPr>
              <a:t> </a:t>
            </a:r>
            <a:endParaRPr lang="ru-RU" dirty="0">
              <a:solidFill>
                <a:srgbClr val="000000"/>
              </a:solidFill>
              <a:latin typeface="Calibri" panose="020F0502020204030204" pitchFamily="34" charset="0"/>
            </a:endParaRPr>
          </a:p>
          <a:p>
            <a:pPr indent="360680"/>
            <a:r>
              <a:rPr lang="ru-RU" dirty="0">
                <a:solidFill>
                  <a:srgbClr val="000000"/>
                </a:solidFill>
                <a:latin typeface="Times New Roman" panose="02020603050405020304" pitchFamily="18" charset="0"/>
              </a:rPr>
              <a:t>Предлагаем Вам несколько игр для развития этого важного компонента психики.</a:t>
            </a:r>
            <a:endParaRPr lang="ru-RU" dirty="0">
              <a:solidFill>
                <a:srgbClr val="000000"/>
              </a:solidFill>
              <a:latin typeface="Calibri" panose="020F0502020204030204" pitchFamily="34" charset="0"/>
            </a:endParaRPr>
          </a:p>
          <a:p>
            <a:pPr indent="360680"/>
            <a:r>
              <a:rPr lang="ru-RU" b="1" dirty="0">
                <a:solidFill>
                  <a:srgbClr val="000000"/>
                </a:solidFill>
                <a:latin typeface="Times New Roman" panose="02020603050405020304" pitchFamily="18" charset="0"/>
              </a:rPr>
              <a:t>Игра 1: "Съедобное-несъедобное" </a:t>
            </a:r>
            <a:r>
              <a:rPr lang="ru-RU" dirty="0">
                <a:solidFill>
                  <a:srgbClr val="000000"/>
                </a:solidFill>
                <a:latin typeface="Times New Roman" panose="02020603050405020304" pitchFamily="18" charset="0"/>
              </a:rPr>
              <a:t>- эта игра знакома многим из нас с детства. Правила просты, а пользу сложно переоценить. Взрослый предлагает ребёнку любой предмет, а ребёнок должен определить его в категорию съедобности или несъедобности (можно сочетать с перекидыванием мяча, тем самым преодолевая гиподинамию);</a:t>
            </a:r>
            <a:endParaRPr lang="ru-RU" dirty="0">
              <a:solidFill>
                <a:srgbClr val="000000"/>
              </a:solidFill>
              <a:latin typeface="Calibri" panose="020F0502020204030204" pitchFamily="34" charset="0"/>
            </a:endParaRPr>
          </a:p>
          <a:p>
            <a:pPr indent="360680"/>
            <a:r>
              <a:rPr lang="ru-RU" b="1" dirty="0">
                <a:solidFill>
                  <a:srgbClr val="000000"/>
                </a:solidFill>
                <a:latin typeface="Times New Roman" panose="02020603050405020304" pitchFamily="18" charset="0"/>
              </a:rPr>
              <a:t>Игра 2: "Новоселье у матрешек" (развивает навыки систематизации).</a:t>
            </a:r>
            <a:endParaRPr lang="ru-RU" b="1" dirty="0">
              <a:solidFill>
                <a:srgbClr val="000000"/>
              </a:solidFill>
              <a:latin typeface="Calibri" panose="020F0502020204030204" pitchFamily="34" charset="0"/>
            </a:endParaRPr>
          </a:p>
          <a:p>
            <a:pPr indent="360680"/>
            <a:r>
              <a:rPr lang="ru-RU" dirty="0">
                <a:solidFill>
                  <a:srgbClr val="000000"/>
                </a:solidFill>
                <a:latin typeface="Times New Roman" panose="02020603050405020304" pitchFamily="18" charset="0"/>
              </a:rPr>
              <a:t>Матрёшки поселились в новом доме, каждая получила свою квартиру: самая маленькая на первом этаже, на втором-немного побольше, на третьем-ещё больше, на четвёртом - ещё больше, а на пятом самая большая. Они порадовалась и пошли гулять в парк. Вечером пришли и забыли, кто где живёт. Помоги матрёшка найти свои квартиры, расскажи, кто где живёт?</a:t>
            </a:r>
            <a:endParaRPr lang="ru-RU" dirty="0">
              <a:solidFill>
                <a:srgbClr val="000000"/>
              </a:solidFill>
              <a:latin typeface="Calibri" panose="020F0502020204030204" pitchFamily="34" charset="0"/>
            </a:endParaRPr>
          </a:p>
          <a:p>
            <a:pPr algn="just">
              <a:lnSpc>
                <a:spcPct val="80000"/>
              </a:lnSpc>
            </a:pPr>
            <a:endParaRPr lang="ru-RU" sz="20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xmlns="" id="{DE8227EC-7F64-487C-AAD4-DA0FA807D8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0793" y="4863547"/>
            <a:ext cx="3152546" cy="1773307"/>
          </a:xfrm>
          <a:prstGeom prst="rect">
            <a:avLst/>
          </a:prstGeom>
        </p:spPr>
      </p:pic>
    </p:spTree>
    <p:extLst>
      <p:ext uri="{BB962C8B-B14F-4D97-AF65-F5344CB8AC3E}">
        <p14:creationId xmlns:p14="http://schemas.microsoft.com/office/powerpoint/2010/main" val="1264964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3EBE8307-C277-411A-8A9F-6520F20FCAAD}"/>
              </a:ext>
            </a:extLst>
          </p:cNvPr>
          <p:cNvSpPr/>
          <p:nvPr/>
        </p:nvSpPr>
        <p:spPr>
          <a:xfrm>
            <a:off x="357809" y="998455"/>
            <a:ext cx="8428382" cy="3970318"/>
          </a:xfrm>
          <a:prstGeom prst="rect">
            <a:avLst/>
          </a:prstGeom>
        </p:spPr>
        <p:txBody>
          <a:bodyPr wrap="square">
            <a:spAutoFit/>
          </a:bodyPr>
          <a:lstStyle/>
          <a:p>
            <a:pPr indent="360680"/>
            <a:r>
              <a:rPr lang="ru-RU" b="1" dirty="0">
                <a:solidFill>
                  <a:srgbClr val="000000"/>
                </a:solidFill>
                <a:latin typeface="Times New Roman" panose="02020603050405020304" pitchFamily="18" charset="0"/>
              </a:rPr>
              <a:t>Игра 3: "Подбери пару к слову".</a:t>
            </a:r>
            <a:endParaRPr lang="ru-RU" b="1" dirty="0">
              <a:solidFill>
                <a:srgbClr val="000000"/>
              </a:solidFill>
              <a:latin typeface="Calibri" panose="020F0502020204030204" pitchFamily="34" charset="0"/>
            </a:endParaRPr>
          </a:p>
          <a:p>
            <a:pPr indent="360680"/>
            <a:r>
              <a:rPr lang="ru-RU" dirty="0">
                <a:solidFill>
                  <a:srgbClr val="000000"/>
                </a:solidFill>
                <a:latin typeface="Times New Roman" panose="02020603050405020304" pitchFamily="18" charset="0"/>
              </a:rPr>
              <a:t>Взрослый бросает мяч ребёнку и называет категорию (например, игрушка). Задача ребёнка подобрать пару к этой категории, (например, игрушка - машинка). Затем играющие меняются ролями.</a:t>
            </a:r>
            <a:endParaRPr lang="ru-RU" dirty="0">
              <a:solidFill>
                <a:srgbClr val="000000"/>
              </a:solidFill>
              <a:latin typeface="Calibri" panose="020F0502020204030204" pitchFamily="34" charset="0"/>
            </a:endParaRPr>
          </a:p>
          <a:p>
            <a:pPr indent="360680"/>
            <a:r>
              <a:rPr lang="ru-RU" b="1" dirty="0">
                <a:solidFill>
                  <a:srgbClr val="000000"/>
                </a:solidFill>
                <a:latin typeface="Times New Roman" panose="02020603050405020304" pitchFamily="18" charset="0"/>
              </a:rPr>
              <a:t>Игра 4: "4й лишний".</a:t>
            </a:r>
            <a:endParaRPr lang="ru-RU" b="1" dirty="0">
              <a:solidFill>
                <a:srgbClr val="000000"/>
              </a:solidFill>
              <a:latin typeface="Calibri" panose="020F0502020204030204" pitchFamily="34" charset="0"/>
            </a:endParaRPr>
          </a:p>
          <a:p>
            <a:pPr indent="360680"/>
            <a:r>
              <a:rPr lang="ru-RU" dirty="0">
                <a:solidFill>
                  <a:srgbClr val="000000"/>
                </a:solidFill>
                <a:latin typeface="Times New Roman" panose="02020603050405020304" pitchFamily="18" charset="0"/>
              </a:rPr>
              <a:t>В эту игра также можно играть без использования каких-либо специальных пособий. Взрослый называет четыре предмета, один из который лишний. Ребёнку необходимо определить лишний предмет и объяснить свой выбор. Логика детей бывает невероятной!</a:t>
            </a:r>
            <a:endParaRPr lang="ru-RU" dirty="0">
              <a:solidFill>
                <a:srgbClr val="000000"/>
              </a:solidFill>
              <a:latin typeface="Calibri" panose="020F0502020204030204" pitchFamily="34" charset="0"/>
            </a:endParaRPr>
          </a:p>
          <a:p>
            <a:pPr indent="360680"/>
            <a:r>
              <a:rPr lang="ru-RU" b="1" dirty="0">
                <a:solidFill>
                  <a:srgbClr val="000000"/>
                </a:solidFill>
                <a:latin typeface="Times New Roman" panose="02020603050405020304" pitchFamily="18" charset="0"/>
              </a:rPr>
              <a:t>Игра 5: "Придумай загадку"</a:t>
            </a:r>
            <a:endParaRPr lang="ru-RU" b="1" dirty="0">
              <a:solidFill>
                <a:srgbClr val="000000"/>
              </a:solidFill>
              <a:latin typeface="Calibri" panose="020F0502020204030204" pitchFamily="34" charset="0"/>
            </a:endParaRPr>
          </a:p>
          <a:p>
            <a:pPr indent="360680"/>
            <a:r>
              <a:rPr lang="ru-RU" dirty="0">
                <a:solidFill>
                  <a:srgbClr val="000000"/>
                </a:solidFill>
                <a:latin typeface="Times New Roman" panose="02020603050405020304" pitchFamily="18" charset="0"/>
              </a:rPr>
              <a:t>Водящий придумывает загадку о каком-либо предмете, описывая словами загаданное. Остальным участникам нужно отгадать.</a:t>
            </a:r>
            <a:endParaRPr lang="ru-RU" dirty="0">
              <a:solidFill>
                <a:srgbClr val="000000"/>
              </a:solidFill>
              <a:latin typeface="Calibri" panose="020F0502020204030204" pitchFamily="34" charset="0"/>
            </a:endParaRPr>
          </a:p>
          <a:p>
            <a:pPr indent="360680"/>
            <a:r>
              <a:rPr lang="ru-RU" dirty="0">
                <a:solidFill>
                  <a:srgbClr val="000000"/>
                </a:solidFill>
                <a:latin typeface="Times New Roman" panose="02020603050405020304" pitchFamily="18" charset="0"/>
              </a:rPr>
              <a:t>Игр на мышление существует великое множество и ограничены они только Вашей фантазией</a:t>
            </a:r>
            <a:endParaRPr lang="ru-RU" dirty="0">
              <a:solidFill>
                <a:srgbClr val="000000"/>
              </a:solidFill>
              <a:latin typeface="Calibri" panose="020F0502020204030204" pitchFamily="34" charset="0"/>
            </a:endParaRPr>
          </a:p>
        </p:txBody>
      </p:sp>
      <p:pic>
        <p:nvPicPr>
          <p:cNvPr id="4" name="Рисунок 3">
            <a:extLst>
              <a:ext uri="{FF2B5EF4-FFF2-40B4-BE49-F238E27FC236}">
                <a16:creationId xmlns:a16="http://schemas.microsoft.com/office/drawing/2014/main" xmlns="" id="{77D46492-885E-4434-931F-44408E1E19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5583" y="4696062"/>
            <a:ext cx="2565123" cy="1993467"/>
          </a:xfrm>
          <a:prstGeom prst="rect">
            <a:avLst/>
          </a:prstGeom>
        </p:spPr>
      </p:pic>
    </p:spTree>
    <p:extLst>
      <p:ext uri="{BB962C8B-B14F-4D97-AF65-F5344CB8AC3E}">
        <p14:creationId xmlns:p14="http://schemas.microsoft.com/office/powerpoint/2010/main" val="1413601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xmlns="" id="{0BE80B1D-245F-486A-B4D6-7D7F85009E55}"/>
              </a:ext>
            </a:extLst>
          </p:cNvPr>
          <p:cNvSpPr/>
          <p:nvPr/>
        </p:nvSpPr>
        <p:spPr>
          <a:xfrm>
            <a:off x="450573" y="775843"/>
            <a:ext cx="8044069" cy="4770537"/>
          </a:xfrm>
          <a:prstGeom prst="rect">
            <a:avLst/>
          </a:prstGeom>
        </p:spPr>
        <p:txBody>
          <a:bodyPr wrap="square">
            <a:spAutoFit/>
          </a:bodyPr>
          <a:lstStyle/>
          <a:p>
            <a:r>
              <a:rPr lang="ru-RU" sz="1600" b="1" dirty="0"/>
              <a:t>-</a:t>
            </a:r>
            <a:r>
              <a:rPr lang="ru-RU" sz="1600" b="1" dirty="0">
                <a:latin typeface="Times New Roman" panose="02020603050405020304" pitchFamily="18" charset="0"/>
                <a:cs typeface="Times New Roman" panose="02020603050405020304" pitchFamily="18" charset="0"/>
              </a:rPr>
              <a:t>Память</a:t>
            </a:r>
            <a:r>
              <a:rPr lang="ru-RU" sz="1600" dirty="0">
                <a:latin typeface="Times New Roman" panose="02020603050405020304" pitchFamily="18" charset="0"/>
                <a:cs typeface="Times New Roman" panose="02020603050405020304" pitchFamily="18" charset="0"/>
              </a:rPr>
              <a:t> — запоминание, сохранение и последующее воспроизведение индивидом его опыта. Физиологической основой памяти является образование, сохранение и актуализация временных связей в мозге. Временные связи и их системы образуются при смежном во времени действии раздражителей на органы чувств и при наличии у индивида ориентировки, внимания, интереса к этим раздражителям.</a:t>
            </a:r>
          </a:p>
          <a:p>
            <a:r>
              <a:rPr lang="ru-RU" sz="1600" dirty="0">
                <a:latin typeface="Times New Roman" panose="02020603050405020304" pitchFamily="18" charset="0"/>
                <a:cs typeface="Times New Roman" panose="02020603050405020304" pitchFamily="18" charset="0"/>
              </a:rPr>
              <a:t>В старшем дошкольном возрасте (5 и 6 лет) совершается переход от непроизвольной памяти к начальным этапам произвольного запоминания и припоминания. При этом происходит дифференциация особого рода действий, соответствующих целям: запомнить, припомнить, которые ставятся перед детьми. Активное выделение и осознание ребенком </a:t>
            </a:r>
            <a:r>
              <a:rPr lang="ru-RU" sz="1600" dirty="0" err="1">
                <a:latin typeface="Times New Roman" panose="02020603050405020304" pitchFamily="18" charset="0"/>
                <a:cs typeface="Times New Roman" panose="02020603050405020304" pitchFamily="18" charset="0"/>
              </a:rPr>
              <a:t>мнемических</a:t>
            </a:r>
            <a:r>
              <a:rPr lang="ru-RU" sz="1600" dirty="0">
                <a:latin typeface="Times New Roman" panose="02020603050405020304" pitchFamily="18" charset="0"/>
                <a:cs typeface="Times New Roman" panose="02020603050405020304" pitchFamily="18" charset="0"/>
              </a:rPr>
              <a:t> целей (то есть целей запоминания) происходят при наличии соответствующих мотивов процесс запоминания сформировывается к концу дошкольного возраста, т. е. в возрасте б—7 лет. Он характеризуется попытками образовать мысленные логические связи между запоминаемыми словами. О наличии таких связей, прежде всего, говорит самый характер воспроизведения. Ребенок изменяет при воспроизведении порядок названных ему предметов, объединяет их по назначению. Первоначально способы запоминания, как и способы припоминания, являются очень примитивными, еще недостаточно специализированными. Ребенок берет их из тех действий, которыми он уже владеет. Это такие способы, как, например, повторение поручения вслед за взрослым или возвращение ребенка в процессе припоминания к уже воспроизведенным им звеньям.</a:t>
            </a:r>
          </a:p>
        </p:txBody>
      </p:sp>
    </p:spTree>
    <p:extLst>
      <p:ext uri="{BB962C8B-B14F-4D97-AF65-F5344CB8AC3E}">
        <p14:creationId xmlns:p14="http://schemas.microsoft.com/office/powerpoint/2010/main" val="968927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F6BF6B70-4DAA-4922-986D-BF04208743D3}"/>
              </a:ext>
            </a:extLst>
          </p:cNvPr>
          <p:cNvSpPr/>
          <p:nvPr/>
        </p:nvSpPr>
        <p:spPr>
          <a:xfrm>
            <a:off x="390939" y="768627"/>
            <a:ext cx="7911548" cy="3724096"/>
          </a:xfrm>
          <a:prstGeom prst="rect">
            <a:avLst/>
          </a:prstGeom>
        </p:spPr>
        <p:txBody>
          <a:bodyPr wrap="square">
            <a:spAutoFit/>
          </a:bodyPr>
          <a:lstStyle/>
          <a:p>
            <a:pPr indent="360680" algn="ctr"/>
            <a:r>
              <a:rPr lang="ru-RU" sz="2000" b="1" dirty="0">
                <a:solidFill>
                  <a:srgbClr val="000000"/>
                </a:solidFill>
                <a:latin typeface="Times New Roman" panose="02020603050405020304" pitchFamily="18" charset="0"/>
              </a:rPr>
              <a:t>Игры на развитие памяти:</a:t>
            </a:r>
            <a:endParaRPr lang="ru-RU" sz="2000" dirty="0">
              <a:solidFill>
                <a:srgbClr val="000000"/>
              </a:solidFill>
              <a:latin typeface="Calibri" panose="020F0502020204030204" pitchFamily="34" charset="0"/>
            </a:endParaRPr>
          </a:p>
          <a:p>
            <a:pPr indent="360680" algn="just"/>
            <a:r>
              <a:rPr lang="ru-RU" dirty="0">
                <a:solidFill>
                  <a:srgbClr val="000000"/>
                </a:solidFill>
                <a:latin typeface="Times New Roman" panose="02020603050405020304" pitchFamily="18" charset="0"/>
              </a:rPr>
              <a:t>Тренируем память!</a:t>
            </a:r>
            <a:endParaRPr lang="ru-RU" dirty="0">
              <a:solidFill>
                <a:srgbClr val="000000"/>
              </a:solidFill>
              <a:latin typeface="Calibri" panose="020F0502020204030204" pitchFamily="34" charset="0"/>
            </a:endParaRPr>
          </a:p>
          <a:p>
            <a:pPr indent="360680" algn="just"/>
            <a:r>
              <a:rPr lang="ru-RU" b="1" dirty="0">
                <a:solidFill>
                  <a:srgbClr val="000000"/>
                </a:solidFill>
                <a:latin typeface="Times New Roman" panose="02020603050405020304" pitchFamily="18" charset="0"/>
              </a:rPr>
              <a:t>Игра 1: "Снежный ком"</a:t>
            </a:r>
            <a:r>
              <a:rPr lang="ru-RU" dirty="0">
                <a:solidFill>
                  <a:srgbClr val="000000"/>
                </a:solidFill>
                <a:latin typeface="Times New Roman" panose="02020603050405020304" pitchFamily="18" charset="0"/>
              </a:rPr>
              <a:t> - развитие слуховой механической памяти. Участвовать может любое количество домочадцев. Первый называет слово, следующий повторяет его и называет своё и т.д. Для облегчения задачи можно взять какую-либо отдельную тему и/или называть каждое следующее слово, начинающееся на последнюю букву предыдущего.</a:t>
            </a:r>
            <a:endParaRPr lang="ru-RU" dirty="0">
              <a:solidFill>
                <a:srgbClr val="000000"/>
              </a:solidFill>
              <a:latin typeface="Calibri" panose="020F0502020204030204" pitchFamily="34" charset="0"/>
            </a:endParaRPr>
          </a:p>
          <a:p>
            <a:pPr indent="360680" algn="just"/>
            <a:r>
              <a:rPr lang="ru-RU" b="1" dirty="0">
                <a:solidFill>
                  <a:srgbClr val="000000"/>
                </a:solidFill>
                <a:latin typeface="Times New Roman" panose="02020603050405020304" pitchFamily="18" charset="0"/>
              </a:rPr>
              <a:t>Игра 2: "Запахи и звуки"</a:t>
            </a:r>
            <a:r>
              <a:rPr lang="ru-RU" dirty="0">
                <a:solidFill>
                  <a:srgbClr val="000000"/>
                </a:solidFill>
                <a:latin typeface="Times New Roman" panose="02020603050405020304" pitchFamily="18" charset="0"/>
              </a:rPr>
              <a:t> - развиваем осязательную память.</a:t>
            </a:r>
            <a:endParaRPr lang="ru-RU" dirty="0">
              <a:solidFill>
                <a:srgbClr val="000000"/>
              </a:solidFill>
              <a:latin typeface="Calibri" panose="020F0502020204030204" pitchFamily="34" charset="0"/>
            </a:endParaRPr>
          </a:p>
          <a:p>
            <a:pPr indent="360680" algn="just"/>
            <a:r>
              <a:rPr lang="ru-RU" dirty="0">
                <a:solidFill>
                  <a:srgbClr val="000000"/>
                </a:solidFill>
                <a:latin typeface="Times New Roman" panose="02020603050405020304" pitchFamily="18" charset="0"/>
              </a:rPr>
              <a:t>Представьте, что идет дождь. Вы стоите у окна и смотрите на улицу. Что вы видите? Расскажите. Представьте капли дождя, ударяющиеся в стекло. Вспомните, как шумит дождь. Дождь закончился, вы вышли на улицу. Вспомните запах земли, травы после дождя. Как вы думаете, с чем можно сравнить запах травы после дождя?</a:t>
            </a:r>
            <a:endParaRPr lang="ru-RU" dirty="0">
              <a:solidFill>
                <a:srgbClr val="000000"/>
              </a:solidFill>
              <a:latin typeface="Calibri" panose="020F0502020204030204" pitchFamily="34" charset="0"/>
            </a:endParaRPr>
          </a:p>
        </p:txBody>
      </p:sp>
      <p:pic>
        <p:nvPicPr>
          <p:cNvPr id="4" name="Рисунок 3">
            <a:extLst>
              <a:ext uri="{FF2B5EF4-FFF2-40B4-BE49-F238E27FC236}">
                <a16:creationId xmlns:a16="http://schemas.microsoft.com/office/drawing/2014/main" xmlns="" id="{41240C71-8588-42A5-B60E-4FC116425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5583" y="4295044"/>
            <a:ext cx="2447234" cy="244723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B0F603C-3E43-4596-BE9D-4E96290FABA9}"/>
              </a:ext>
            </a:extLst>
          </p:cNvPr>
          <p:cNvSpPr/>
          <p:nvPr/>
        </p:nvSpPr>
        <p:spPr>
          <a:xfrm>
            <a:off x="231913" y="641152"/>
            <a:ext cx="8680174" cy="5078313"/>
          </a:xfrm>
          <a:prstGeom prst="rect">
            <a:avLst/>
          </a:prstGeom>
        </p:spPr>
        <p:txBody>
          <a:bodyPr wrap="square">
            <a:spAutoFit/>
          </a:bodyPr>
          <a:lstStyle/>
          <a:p>
            <a:pPr indent="360680" algn="just"/>
            <a:r>
              <a:rPr lang="ru-RU" b="1" dirty="0">
                <a:solidFill>
                  <a:srgbClr val="000000"/>
                </a:solidFill>
                <a:latin typeface="Times New Roman" panose="02020603050405020304" pitchFamily="18" charset="0"/>
                <a:cs typeface="Times New Roman" panose="02020603050405020304" pitchFamily="18" charset="0"/>
              </a:rPr>
              <a:t>Игра 3: "Загадки"</a:t>
            </a:r>
            <a:r>
              <a:rPr lang="ru-RU" dirty="0">
                <a:solidFill>
                  <a:srgbClr val="000000"/>
                </a:solidFill>
                <a:latin typeface="Times New Roman" panose="02020603050405020304" pitchFamily="18" charset="0"/>
                <a:cs typeface="Times New Roman" panose="02020603050405020304" pitchFamily="18" charset="0"/>
              </a:rPr>
              <a:t> - развитие слуховой памяти.</a:t>
            </a:r>
          </a:p>
          <a:p>
            <a:pPr indent="360680" algn="just"/>
            <a:r>
              <a:rPr lang="ru-RU" dirty="0">
                <a:solidFill>
                  <a:srgbClr val="000000"/>
                </a:solidFill>
                <a:latin typeface="Times New Roman" panose="02020603050405020304" pitchFamily="18" charset="0"/>
                <a:cs typeface="Times New Roman" panose="02020603050405020304" pitchFamily="18" charset="0"/>
              </a:rPr>
              <a:t>Взрослый загадывает загадку, а отгадку ребенок рисует (например):</a:t>
            </a:r>
          </a:p>
          <a:p>
            <a:pPr indent="360680" algn="just"/>
            <a:r>
              <a:rPr lang="ru-RU" dirty="0">
                <a:solidFill>
                  <a:srgbClr val="000000"/>
                </a:solidFill>
                <a:latin typeface="Times New Roman" panose="02020603050405020304" pitchFamily="18" charset="0"/>
                <a:cs typeface="Times New Roman" panose="02020603050405020304" pitchFamily="18" charset="0"/>
              </a:rPr>
              <a:t>Что за зверь лесной</a:t>
            </a:r>
          </a:p>
          <a:p>
            <a:pPr indent="360680" algn="just"/>
            <a:r>
              <a:rPr lang="ru-RU" dirty="0">
                <a:solidFill>
                  <a:srgbClr val="000000"/>
                </a:solidFill>
                <a:latin typeface="Times New Roman" panose="02020603050405020304" pitchFamily="18" charset="0"/>
                <a:cs typeface="Times New Roman" panose="02020603050405020304" pitchFamily="18" charset="0"/>
              </a:rPr>
              <a:t>Встал как столбик под сосной</a:t>
            </a:r>
          </a:p>
          <a:p>
            <a:pPr indent="360680" algn="just"/>
            <a:r>
              <a:rPr lang="ru-RU" dirty="0">
                <a:solidFill>
                  <a:srgbClr val="000000"/>
                </a:solidFill>
                <a:latin typeface="Times New Roman" panose="02020603050405020304" pitchFamily="18" charset="0"/>
                <a:cs typeface="Times New Roman" panose="02020603050405020304" pitchFamily="18" charset="0"/>
              </a:rPr>
              <a:t>И стоит среди травы</a:t>
            </a:r>
          </a:p>
          <a:p>
            <a:pPr indent="360680" algn="just"/>
            <a:r>
              <a:rPr lang="ru-RU" dirty="0">
                <a:solidFill>
                  <a:srgbClr val="000000"/>
                </a:solidFill>
                <a:latin typeface="Times New Roman" panose="02020603050405020304" pitchFamily="18" charset="0"/>
                <a:cs typeface="Times New Roman" panose="02020603050405020304" pitchFamily="18" charset="0"/>
              </a:rPr>
              <a:t>Уши больше головы?</a:t>
            </a:r>
          </a:p>
          <a:p>
            <a:pPr indent="360680" algn="just"/>
            <a:r>
              <a:rPr lang="ru-RU" dirty="0">
                <a:solidFill>
                  <a:srgbClr val="000000"/>
                </a:solidFill>
                <a:latin typeface="Times New Roman" panose="02020603050405020304" pitchFamily="18" charset="0"/>
                <a:cs typeface="Times New Roman" panose="02020603050405020304" pitchFamily="18" charset="0"/>
              </a:rPr>
              <a:t>Взрослый просит ребенка повторить загадку.</a:t>
            </a:r>
          </a:p>
          <a:p>
            <a:pPr indent="360680" algn="just"/>
            <a:r>
              <a:rPr lang="ru-RU" b="1" dirty="0">
                <a:solidFill>
                  <a:srgbClr val="000000"/>
                </a:solidFill>
                <a:latin typeface="Times New Roman" panose="02020603050405020304" pitchFamily="18" charset="0"/>
                <a:cs typeface="Times New Roman" panose="02020603050405020304" pitchFamily="18" charset="0"/>
              </a:rPr>
              <a:t>Игра 4: "Экран" </a:t>
            </a:r>
            <a:r>
              <a:rPr lang="ru-RU" dirty="0">
                <a:solidFill>
                  <a:srgbClr val="000000"/>
                </a:solidFill>
                <a:latin typeface="Times New Roman" panose="02020603050405020304" pitchFamily="18" charset="0"/>
                <a:cs typeface="Times New Roman" panose="02020603050405020304" pitchFamily="18" charset="0"/>
              </a:rPr>
              <a:t>- развитие зрительной памяти.</a:t>
            </a:r>
          </a:p>
          <a:p>
            <a:pPr indent="360680" algn="just"/>
            <a:r>
              <a:rPr lang="ru-RU" dirty="0">
                <a:solidFill>
                  <a:srgbClr val="000000"/>
                </a:solidFill>
                <a:latin typeface="Times New Roman" panose="02020603050405020304" pitchFamily="18" charset="0"/>
                <a:cs typeface="Times New Roman" panose="02020603050405020304" pitchFamily="18" charset="0"/>
              </a:rPr>
              <a:t>Перед ребенком раскладываются предметы (не более 7; чем младше ребенок, тем меньшее количество предметов нужно использовать). Ребенку предлагается запомнить, что и где лежит. Далее малыш отворачивается или закрывает глаза, взрослый вносит изменения, а ребенок старается вернуть всё как было.</a:t>
            </a:r>
          </a:p>
          <a:p>
            <a:pPr indent="360680" algn="just"/>
            <a:r>
              <a:rPr lang="ru-RU" b="1" dirty="0">
                <a:solidFill>
                  <a:srgbClr val="000000"/>
                </a:solidFill>
                <a:latin typeface="Times New Roman" panose="02020603050405020304" pitchFamily="18" charset="0"/>
                <a:cs typeface="Times New Roman" panose="02020603050405020304" pitchFamily="18" charset="0"/>
              </a:rPr>
              <a:t>Игра 5: "Пары картинок" </a:t>
            </a:r>
            <a:r>
              <a:rPr lang="ru-RU" dirty="0">
                <a:solidFill>
                  <a:srgbClr val="000000"/>
                </a:solidFill>
                <a:latin typeface="Times New Roman" panose="02020603050405020304" pitchFamily="18" charset="0"/>
                <a:cs typeface="Times New Roman" panose="02020603050405020304" pitchFamily="18" charset="0"/>
              </a:rPr>
              <a:t>- развитие смысловой памяти.</a:t>
            </a:r>
          </a:p>
          <a:p>
            <a:pPr indent="360680" algn="just"/>
            <a:r>
              <a:rPr lang="ru-RU" dirty="0">
                <a:solidFill>
                  <a:srgbClr val="000000"/>
                </a:solidFill>
                <a:latin typeface="Times New Roman" panose="02020603050405020304" pitchFamily="18" charset="0"/>
                <a:cs typeface="Times New Roman" panose="02020603050405020304" pitchFamily="18" charset="0"/>
              </a:rPr>
              <a:t>Подготовьте 7-8 картинок, связанных друг с другом по смыслу. Разложите их попарно: (например)картинка с изображением дерева кладется рядом с картинкой, на которой изображен лес. Ребенку предлагается внимательно рассмотреть все картинки и запомнить. Через 1-2 минуты уберите картинки из первого ряда. Попросите ребенка, глядя на картинки из второго ряда вспомнить те, которые были убраны.</a:t>
            </a:r>
          </a:p>
        </p:txBody>
      </p:sp>
    </p:spTree>
    <p:extLst>
      <p:ext uri="{BB962C8B-B14F-4D97-AF65-F5344CB8AC3E}">
        <p14:creationId xmlns:p14="http://schemas.microsoft.com/office/powerpoint/2010/main" val="3644219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xmlns="" id="{9EF90DAF-9440-4272-843D-A495F07F75FA}"/>
              </a:ext>
            </a:extLst>
          </p:cNvPr>
          <p:cNvSpPr/>
          <p:nvPr/>
        </p:nvSpPr>
        <p:spPr>
          <a:xfrm>
            <a:off x="636104" y="728871"/>
            <a:ext cx="7871792" cy="4247317"/>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Внимание</a:t>
            </a:r>
            <a:r>
              <a:rPr lang="ru-RU" dirty="0">
                <a:latin typeface="Times New Roman" panose="02020603050405020304" pitchFamily="18" charset="0"/>
                <a:cs typeface="Times New Roman" panose="02020603050405020304" pitchFamily="18" charset="0"/>
              </a:rPr>
              <a:t> — процесс и состояние настройки субъекта на восприятие приоритетной информации и выполнение поставленных задач. Теоретически и </a:t>
            </a:r>
            <a:r>
              <a:rPr lang="ru-RU" dirty="0" err="1">
                <a:latin typeface="Times New Roman" panose="02020603050405020304" pitchFamily="18" charset="0"/>
                <a:cs typeface="Times New Roman" panose="02020603050405020304" pitchFamily="18" charset="0"/>
              </a:rPr>
              <a:t>операционально</a:t>
            </a:r>
            <a:r>
              <a:rPr lang="ru-RU" dirty="0">
                <a:latin typeface="Times New Roman" panose="02020603050405020304" pitchFamily="18" charset="0"/>
                <a:cs typeface="Times New Roman" panose="02020603050405020304" pitchFamily="18" charset="0"/>
              </a:rPr>
              <a:t> внимание характеризуется уровнем (интенсивностью, концентрацией), объемом, селективностью, скоростью переключения (перемещения), длительностью и устойчивостью.</a:t>
            </a:r>
          </a:p>
          <a:p>
            <a:r>
              <a:rPr lang="ru-RU" dirty="0">
                <a:latin typeface="Times New Roman" panose="02020603050405020304" pitchFamily="18" charset="0"/>
                <a:cs typeface="Times New Roman" panose="02020603050405020304" pitchFamily="18" charset="0"/>
              </a:rPr>
              <a:t>В этом возрасте у дошкольников совершенствуется и внимание. У младшего дошкольника преобладает непроизвольное внимание, вызываемое внешне привлекаемыми предметами, событиями и людьми, а у старшего дошкольника проявляется способность к произвольному сосредоточению внимания, особенно если оно регулируется речью.</a:t>
            </a:r>
          </a:p>
          <a:p>
            <a:r>
              <a:rPr lang="ru-RU" dirty="0">
                <a:latin typeface="Times New Roman" panose="02020603050405020304" pitchFamily="18" charset="0"/>
                <a:cs typeface="Times New Roman" panose="02020603050405020304" pitchFamily="18" charset="0"/>
              </a:rPr>
              <a:t>С.Л. </a:t>
            </a:r>
            <a:r>
              <a:rPr lang="ru-RU" dirty="0" err="1">
                <a:latin typeface="Times New Roman" panose="02020603050405020304" pitchFamily="18" charset="0"/>
                <a:cs typeface="Times New Roman" panose="02020603050405020304" pitchFamily="18" charset="0"/>
              </a:rPr>
              <a:t>Рубенштейн</a:t>
            </a:r>
            <a:r>
              <a:rPr lang="ru-RU" dirty="0">
                <a:latin typeface="Times New Roman" panose="02020603050405020304" pitchFamily="18" charset="0"/>
                <a:cs typeface="Times New Roman" panose="02020603050405020304" pitchFamily="18" charset="0"/>
              </a:rPr>
              <a:t> отмечает, что у ребенка после 3 лет резко повышается уровень устойчивости внимания и показывает относительно высокий уровень к 6 годам, что является одним из показателей готовности ребенка к школе. Отвлеченность 2-4-летнего ребенка в 2-3 раза больше отвлекаемости 4-6-летнего.</a:t>
            </a:r>
          </a:p>
        </p:txBody>
      </p:sp>
    </p:spTree>
    <p:extLst>
      <p:ext uri="{BB962C8B-B14F-4D97-AF65-F5344CB8AC3E}">
        <p14:creationId xmlns:p14="http://schemas.microsoft.com/office/powerpoint/2010/main" val="945021184"/>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1753</TotalTime>
  <Words>1401</Words>
  <Application>Microsoft Office PowerPoint</Application>
  <PresentationFormat>Экран (4:3)</PresentationFormat>
  <Paragraphs>106</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Аспект</vt:lpstr>
      <vt:lpstr>Профилактика нарушений когнитивного развития детей.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MakNat</dc:creator>
  <cp:lastModifiedBy>1</cp:lastModifiedBy>
  <cp:revision>142</cp:revision>
  <dcterms:created xsi:type="dcterms:W3CDTF">2019-06-08T20:47:33Z</dcterms:created>
  <dcterms:modified xsi:type="dcterms:W3CDTF">2023-03-02T09:42:03Z</dcterms:modified>
</cp:coreProperties>
</file>